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60" r:id="rId2"/>
    <p:sldMasterId id="2147483668" r:id="rId3"/>
    <p:sldMasterId id="2147483734" r:id="rId4"/>
    <p:sldMasterId id="2147483740" r:id="rId5"/>
  </p:sldMasterIdLst>
  <p:notesMasterIdLst>
    <p:notesMasterId r:id="rId25"/>
  </p:notesMasterIdLst>
  <p:sldIdLst>
    <p:sldId id="271" r:id="rId6"/>
    <p:sldId id="339" r:id="rId7"/>
    <p:sldId id="304" r:id="rId8"/>
    <p:sldId id="311" r:id="rId9"/>
    <p:sldId id="270" r:id="rId10"/>
    <p:sldId id="2256" r:id="rId11"/>
    <p:sldId id="2134806190" r:id="rId12"/>
    <p:sldId id="2134806198" r:id="rId13"/>
    <p:sldId id="2134806200" r:id="rId14"/>
    <p:sldId id="2134806193" r:id="rId15"/>
    <p:sldId id="2134806197" r:id="rId16"/>
    <p:sldId id="2134806195" r:id="rId17"/>
    <p:sldId id="2134806196" r:id="rId18"/>
    <p:sldId id="298" r:id="rId19"/>
    <p:sldId id="328" r:id="rId20"/>
    <p:sldId id="341" r:id="rId21"/>
    <p:sldId id="2134806117" r:id="rId22"/>
    <p:sldId id="2134806188" r:id="rId23"/>
    <p:sldId id="21348061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B934BA-7DC0-13A3-9E61-5C388D4AD745}" name="Juliet Pitman" initials="JP" userId="S::Juliet.Pitman@goldfields.com::cec94fd5-d1b7-41d3-9fa2-b14b7a06ec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0" autoAdjust="0"/>
    <p:restoredTop sz="70745" autoAdjust="0"/>
  </p:normalViewPr>
  <p:slideViewPr>
    <p:cSldViewPr snapToGrid="0" snapToObjects="1">
      <p:cViewPr varScale="1">
        <p:scale>
          <a:sx n="66" d="100"/>
          <a:sy n="66" d="100"/>
        </p:scale>
        <p:origin x="77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3" d="100"/>
          <a:sy n="133" d="100"/>
        </p:scale>
        <p:origin x="29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EFCF3-2C16-4C06-A1CA-692BD1C2E8D5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0A20DA-3928-4F0A-B32B-4DED4D49A370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b="1" dirty="0"/>
            <a:t>La Importancia de cumplir compromisos: </a:t>
          </a:r>
          <a:endParaRPr lang="en-US" sz="2000" b="1" dirty="0"/>
        </a:p>
      </dgm:t>
    </dgm:pt>
    <dgm:pt modelId="{16F9654F-ADCD-4810-B39F-60D5E822AC72}" type="parTrans" cxnId="{2E18ADA1-639C-4AD2-AD1D-EEC201825307}">
      <dgm:prSet/>
      <dgm:spPr/>
      <dgm:t>
        <a:bodyPr/>
        <a:lstStyle/>
        <a:p>
          <a:endParaRPr lang="en-US"/>
        </a:p>
      </dgm:t>
    </dgm:pt>
    <dgm:pt modelId="{E04A340D-4FC6-49B4-9509-B88687CA0C06}" type="sibTrans" cxnId="{2E18ADA1-639C-4AD2-AD1D-EEC201825307}">
      <dgm:prSet/>
      <dgm:spPr/>
      <dgm:t>
        <a:bodyPr/>
        <a:lstStyle/>
        <a:p>
          <a:endParaRPr lang="en-US"/>
        </a:p>
      </dgm:t>
    </dgm:pt>
    <dgm:pt modelId="{6CBB5576-424E-4DDF-A539-80C3BB1E4E33}">
      <dgm:prSet phldrT="[Text]" custT="1"/>
      <dgm:spPr/>
      <dgm:t>
        <a:bodyPr/>
        <a:lstStyle/>
        <a:p>
          <a:pPr algn="just"/>
          <a:r>
            <a:rPr lang="es-ES" sz="1400" dirty="0">
              <a:solidFill>
                <a:schemeClr val="accent1"/>
              </a:solidFill>
            </a:rPr>
            <a:t>La confianza se basa en la fiabilidad y la consistencia; fallar en cumplir promesas puede destruir rápidamente la confianza ganada.</a:t>
          </a:r>
          <a:endParaRPr lang="en-US" sz="1400" dirty="0">
            <a:solidFill>
              <a:schemeClr val="accent1"/>
            </a:solidFill>
          </a:endParaRPr>
        </a:p>
      </dgm:t>
    </dgm:pt>
    <dgm:pt modelId="{566D3DE8-9D85-4FC2-886A-5F8611D9A843}" type="parTrans" cxnId="{FA8FB3F4-913D-420C-B28C-7E9AB49314AA}">
      <dgm:prSet/>
      <dgm:spPr/>
      <dgm:t>
        <a:bodyPr/>
        <a:lstStyle/>
        <a:p>
          <a:endParaRPr lang="en-US"/>
        </a:p>
      </dgm:t>
    </dgm:pt>
    <dgm:pt modelId="{C5E93CEE-A397-4B26-89E4-E6BB6F21A039}" type="sibTrans" cxnId="{FA8FB3F4-913D-420C-B28C-7E9AB49314AA}">
      <dgm:prSet/>
      <dgm:spPr/>
      <dgm:t>
        <a:bodyPr/>
        <a:lstStyle/>
        <a:p>
          <a:endParaRPr lang="en-US"/>
        </a:p>
      </dgm:t>
    </dgm:pt>
    <dgm:pt modelId="{FAC2BB01-F2ED-4400-962F-D62DD9FF6027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b="1" dirty="0"/>
            <a:t>Ejemplos de compromisos: </a:t>
          </a:r>
          <a:endParaRPr lang="en-US" sz="2000" b="1" dirty="0"/>
        </a:p>
      </dgm:t>
    </dgm:pt>
    <dgm:pt modelId="{4F342A0E-10CD-49EC-A9E4-3E4D00011AB6}" type="parTrans" cxnId="{244413E8-F46A-4897-9711-4186A64420AE}">
      <dgm:prSet/>
      <dgm:spPr/>
      <dgm:t>
        <a:bodyPr/>
        <a:lstStyle/>
        <a:p>
          <a:endParaRPr lang="en-US"/>
        </a:p>
      </dgm:t>
    </dgm:pt>
    <dgm:pt modelId="{C8626B3F-599F-4BD7-BB15-0FDDD50A7562}" type="sibTrans" cxnId="{244413E8-F46A-4897-9711-4186A64420AE}">
      <dgm:prSet/>
      <dgm:spPr/>
      <dgm:t>
        <a:bodyPr/>
        <a:lstStyle/>
        <a:p>
          <a:endParaRPr lang="en-US"/>
        </a:p>
      </dgm:t>
    </dgm:pt>
    <dgm:pt modelId="{B04481BE-3299-45E9-9890-AA3ACE2A941F}">
      <dgm:prSet phldrT="[Text]" custT="1"/>
      <dgm:spPr/>
      <dgm:t>
        <a:bodyPr/>
        <a:lstStyle/>
        <a:p>
          <a:r>
            <a:rPr lang="es-ES" sz="1400" dirty="0">
              <a:solidFill>
                <a:schemeClr val="accent1"/>
              </a:solidFill>
            </a:rPr>
            <a:t>Bajo la dirección de la Vicepresidencia para Las </a:t>
          </a:r>
          <a:r>
            <a:rPr lang="es-ES" sz="1400" dirty="0" err="1">
              <a:solidFill>
                <a:schemeClr val="accent1"/>
              </a:solidFill>
            </a:rPr>
            <a:t>Americas</a:t>
          </a:r>
          <a:r>
            <a:rPr lang="es-ES" sz="1400" dirty="0">
              <a:solidFill>
                <a:schemeClr val="accent1"/>
              </a:solidFill>
            </a:rPr>
            <a:t>, Cerro Corona buscó activamente oportunidades para demostrar su buena fe, como cumplir con proyectos comunitarios a tiempo y conforme a lo prometidos.</a:t>
          </a:r>
          <a:endParaRPr lang="en-US" sz="1400" dirty="0">
            <a:solidFill>
              <a:schemeClr val="accent1"/>
            </a:solidFill>
          </a:endParaRPr>
        </a:p>
      </dgm:t>
    </dgm:pt>
    <dgm:pt modelId="{4B7650FA-E26D-4A58-84CC-25B54C1DF6E5}" type="parTrans" cxnId="{1A1D0979-DEA8-4885-901E-144172058834}">
      <dgm:prSet/>
      <dgm:spPr/>
      <dgm:t>
        <a:bodyPr/>
        <a:lstStyle/>
        <a:p>
          <a:endParaRPr lang="en-US"/>
        </a:p>
      </dgm:t>
    </dgm:pt>
    <dgm:pt modelId="{D6A248B2-BA8B-4A3C-B10C-FCE872E451BA}" type="sibTrans" cxnId="{1A1D0979-DEA8-4885-901E-144172058834}">
      <dgm:prSet/>
      <dgm:spPr/>
      <dgm:t>
        <a:bodyPr/>
        <a:lstStyle/>
        <a:p>
          <a:endParaRPr lang="en-US"/>
        </a:p>
      </dgm:t>
    </dgm:pt>
    <dgm:pt modelId="{97A6283A-F41C-4CA8-AABF-6A227995F4CF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/>
            <a:t>Aprendizaje continuo</a:t>
          </a:r>
          <a:r>
            <a:rPr lang="en-US" sz="2000" dirty="0"/>
            <a:t>:</a:t>
          </a:r>
        </a:p>
      </dgm:t>
    </dgm:pt>
    <dgm:pt modelId="{4A33F64B-E768-428F-A4F7-7BC868334C7E}" type="parTrans" cxnId="{2659E90E-C7F9-4835-95AB-6871F1F274FF}">
      <dgm:prSet/>
      <dgm:spPr/>
      <dgm:t>
        <a:bodyPr/>
        <a:lstStyle/>
        <a:p>
          <a:endParaRPr lang="en-US"/>
        </a:p>
      </dgm:t>
    </dgm:pt>
    <dgm:pt modelId="{8D181AF1-3B80-4B4C-B379-551C3AA4594D}" type="sibTrans" cxnId="{2659E90E-C7F9-4835-95AB-6871F1F274FF}">
      <dgm:prSet/>
      <dgm:spPr/>
      <dgm:t>
        <a:bodyPr/>
        <a:lstStyle/>
        <a:p>
          <a:endParaRPr lang="en-US"/>
        </a:p>
      </dgm:t>
    </dgm:pt>
    <dgm:pt modelId="{B5C0917E-6515-4750-A019-E613472AE04C}">
      <dgm:prSet phldrT="[Text]" custT="1"/>
      <dgm:spPr/>
      <dgm:t>
        <a:bodyPr/>
        <a:lstStyle/>
        <a:p>
          <a:r>
            <a:rPr lang="es-ES" sz="1400" dirty="0">
              <a:solidFill>
                <a:schemeClr val="accent1"/>
              </a:solidFill>
            </a:rPr>
            <a:t>La empresa reconoció y corrigió rápidamente los períodos en los que los compromisos no se seguían adecuadamente, mostrando un compromiso con la mejora continua.</a:t>
          </a:r>
          <a:endParaRPr lang="en-US" sz="1400" dirty="0">
            <a:solidFill>
              <a:schemeClr val="accent1"/>
            </a:solidFill>
          </a:endParaRPr>
        </a:p>
      </dgm:t>
    </dgm:pt>
    <dgm:pt modelId="{6EA17C57-EBF9-4B59-9340-BF7F59040A39}" type="parTrans" cxnId="{51AAFFAD-CF35-41CD-9724-D1F146D6B487}">
      <dgm:prSet/>
      <dgm:spPr/>
      <dgm:t>
        <a:bodyPr/>
        <a:lstStyle/>
        <a:p>
          <a:endParaRPr lang="en-US"/>
        </a:p>
      </dgm:t>
    </dgm:pt>
    <dgm:pt modelId="{B6058E5D-57A1-4D9E-B153-711617257C4C}" type="sibTrans" cxnId="{51AAFFAD-CF35-41CD-9724-D1F146D6B487}">
      <dgm:prSet/>
      <dgm:spPr/>
      <dgm:t>
        <a:bodyPr/>
        <a:lstStyle/>
        <a:p>
          <a:endParaRPr lang="en-US"/>
        </a:p>
      </dgm:t>
    </dgm:pt>
    <dgm:pt modelId="{B003242E-7C37-4469-8126-AFEAE052AE32}" type="pres">
      <dgm:prSet presAssocID="{AC9EFCF3-2C16-4C06-A1CA-692BD1C2E8D5}" presName="Name0" presStyleCnt="0">
        <dgm:presLayoutVars>
          <dgm:dir/>
          <dgm:animLvl val="lvl"/>
          <dgm:resizeHandles val="exact"/>
        </dgm:presLayoutVars>
      </dgm:prSet>
      <dgm:spPr/>
    </dgm:pt>
    <dgm:pt modelId="{438C5C29-7FB2-49E3-A491-A7661F981DCC}" type="pres">
      <dgm:prSet presAssocID="{6C0A20DA-3928-4F0A-B32B-4DED4D49A370}" presName="linNode" presStyleCnt="0"/>
      <dgm:spPr/>
    </dgm:pt>
    <dgm:pt modelId="{055E3E18-457C-46F2-9122-4AD9505DC9F0}" type="pres">
      <dgm:prSet presAssocID="{6C0A20DA-3928-4F0A-B32B-4DED4D49A37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DEAB74F-A8C4-4506-8801-2E46BAD474EE}" type="pres">
      <dgm:prSet presAssocID="{6C0A20DA-3928-4F0A-B32B-4DED4D49A370}" presName="descendantText" presStyleLbl="alignAccFollowNode1" presStyleIdx="0" presStyleCnt="3">
        <dgm:presLayoutVars>
          <dgm:bulletEnabled val="1"/>
        </dgm:presLayoutVars>
      </dgm:prSet>
      <dgm:spPr/>
    </dgm:pt>
    <dgm:pt modelId="{5EC2F9D9-9BEB-42AD-9E12-793ECEC3BCC5}" type="pres">
      <dgm:prSet presAssocID="{E04A340D-4FC6-49B4-9509-B88687CA0C06}" presName="sp" presStyleCnt="0"/>
      <dgm:spPr/>
    </dgm:pt>
    <dgm:pt modelId="{2D96CE93-F626-475E-A74E-E8A79C55F3B9}" type="pres">
      <dgm:prSet presAssocID="{FAC2BB01-F2ED-4400-962F-D62DD9FF6027}" presName="linNode" presStyleCnt="0"/>
      <dgm:spPr/>
    </dgm:pt>
    <dgm:pt modelId="{D201E219-9515-418B-9358-EC5EB7C2A13D}" type="pres">
      <dgm:prSet presAssocID="{FAC2BB01-F2ED-4400-962F-D62DD9FF602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8AB8FB1-4DBB-40D2-89B5-A203159E7957}" type="pres">
      <dgm:prSet presAssocID="{FAC2BB01-F2ED-4400-962F-D62DD9FF6027}" presName="descendantText" presStyleLbl="alignAccFollowNode1" presStyleIdx="1" presStyleCnt="3">
        <dgm:presLayoutVars>
          <dgm:bulletEnabled val="1"/>
        </dgm:presLayoutVars>
      </dgm:prSet>
      <dgm:spPr/>
    </dgm:pt>
    <dgm:pt modelId="{0275708B-4123-425F-B9CD-A22C95CEF397}" type="pres">
      <dgm:prSet presAssocID="{C8626B3F-599F-4BD7-BB15-0FDDD50A7562}" presName="sp" presStyleCnt="0"/>
      <dgm:spPr/>
    </dgm:pt>
    <dgm:pt modelId="{7C4C61B9-7B4B-4038-B803-3FB593FE3922}" type="pres">
      <dgm:prSet presAssocID="{97A6283A-F41C-4CA8-AABF-6A227995F4CF}" presName="linNode" presStyleCnt="0"/>
      <dgm:spPr/>
    </dgm:pt>
    <dgm:pt modelId="{F20135C6-798F-440C-8969-E27B21FE711B}" type="pres">
      <dgm:prSet presAssocID="{97A6283A-F41C-4CA8-AABF-6A227995F4CF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307DB9C-F71C-4859-A0A8-3BF8FDD3270D}" type="pres">
      <dgm:prSet presAssocID="{97A6283A-F41C-4CA8-AABF-6A227995F4C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9C9FE07-758D-4028-85EF-334CE3E0D08B}" type="presOf" srcId="{B04481BE-3299-45E9-9890-AA3ACE2A941F}" destId="{08AB8FB1-4DBB-40D2-89B5-A203159E7957}" srcOrd="0" destOrd="0" presId="urn:microsoft.com/office/officeart/2005/8/layout/vList5"/>
    <dgm:cxn modelId="{2659E90E-C7F9-4835-95AB-6871F1F274FF}" srcId="{AC9EFCF3-2C16-4C06-A1CA-692BD1C2E8D5}" destId="{97A6283A-F41C-4CA8-AABF-6A227995F4CF}" srcOrd="2" destOrd="0" parTransId="{4A33F64B-E768-428F-A4F7-7BC868334C7E}" sibTransId="{8D181AF1-3B80-4B4C-B379-551C3AA4594D}"/>
    <dgm:cxn modelId="{8968EA0E-FEE6-471E-A9A9-2E87F18A7D38}" type="presOf" srcId="{97A6283A-F41C-4CA8-AABF-6A227995F4CF}" destId="{F20135C6-798F-440C-8969-E27B21FE711B}" srcOrd="0" destOrd="0" presId="urn:microsoft.com/office/officeart/2005/8/layout/vList5"/>
    <dgm:cxn modelId="{EDD27B24-1BFE-4BD1-8DBC-0100EE5B40AE}" type="presOf" srcId="{FAC2BB01-F2ED-4400-962F-D62DD9FF6027}" destId="{D201E219-9515-418B-9358-EC5EB7C2A13D}" srcOrd="0" destOrd="0" presId="urn:microsoft.com/office/officeart/2005/8/layout/vList5"/>
    <dgm:cxn modelId="{38112E60-6153-4552-9CFC-37A031BD632F}" type="presOf" srcId="{6C0A20DA-3928-4F0A-B32B-4DED4D49A370}" destId="{055E3E18-457C-46F2-9122-4AD9505DC9F0}" srcOrd="0" destOrd="0" presId="urn:microsoft.com/office/officeart/2005/8/layout/vList5"/>
    <dgm:cxn modelId="{7FE76D77-F942-498C-A0C7-F179B1E88A99}" type="presOf" srcId="{AC9EFCF3-2C16-4C06-A1CA-692BD1C2E8D5}" destId="{B003242E-7C37-4469-8126-AFEAE052AE32}" srcOrd="0" destOrd="0" presId="urn:microsoft.com/office/officeart/2005/8/layout/vList5"/>
    <dgm:cxn modelId="{1A1D0979-DEA8-4885-901E-144172058834}" srcId="{FAC2BB01-F2ED-4400-962F-D62DD9FF6027}" destId="{B04481BE-3299-45E9-9890-AA3ACE2A941F}" srcOrd="0" destOrd="0" parTransId="{4B7650FA-E26D-4A58-84CC-25B54C1DF6E5}" sibTransId="{D6A248B2-BA8B-4A3C-B10C-FCE872E451BA}"/>
    <dgm:cxn modelId="{2E18ADA1-639C-4AD2-AD1D-EEC201825307}" srcId="{AC9EFCF3-2C16-4C06-A1CA-692BD1C2E8D5}" destId="{6C0A20DA-3928-4F0A-B32B-4DED4D49A370}" srcOrd="0" destOrd="0" parTransId="{16F9654F-ADCD-4810-B39F-60D5E822AC72}" sibTransId="{E04A340D-4FC6-49B4-9509-B88687CA0C06}"/>
    <dgm:cxn modelId="{51AAFFAD-CF35-41CD-9724-D1F146D6B487}" srcId="{97A6283A-F41C-4CA8-AABF-6A227995F4CF}" destId="{B5C0917E-6515-4750-A019-E613472AE04C}" srcOrd="0" destOrd="0" parTransId="{6EA17C57-EBF9-4B59-9340-BF7F59040A39}" sibTransId="{B6058E5D-57A1-4D9E-B153-711617257C4C}"/>
    <dgm:cxn modelId="{8D234CC4-B652-4C22-9424-A00D913B30EB}" type="presOf" srcId="{6CBB5576-424E-4DDF-A539-80C3BB1E4E33}" destId="{5DEAB74F-A8C4-4506-8801-2E46BAD474EE}" srcOrd="0" destOrd="0" presId="urn:microsoft.com/office/officeart/2005/8/layout/vList5"/>
    <dgm:cxn modelId="{244413E8-F46A-4897-9711-4186A64420AE}" srcId="{AC9EFCF3-2C16-4C06-A1CA-692BD1C2E8D5}" destId="{FAC2BB01-F2ED-4400-962F-D62DD9FF6027}" srcOrd="1" destOrd="0" parTransId="{4F342A0E-10CD-49EC-A9E4-3E4D00011AB6}" sibTransId="{C8626B3F-599F-4BD7-BB15-0FDDD50A7562}"/>
    <dgm:cxn modelId="{FA8FB3F4-913D-420C-B28C-7E9AB49314AA}" srcId="{6C0A20DA-3928-4F0A-B32B-4DED4D49A370}" destId="{6CBB5576-424E-4DDF-A539-80C3BB1E4E33}" srcOrd="0" destOrd="0" parTransId="{566D3DE8-9D85-4FC2-886A-5F8611D9A843}" sibTransId="{C5E93CEE-A397-4B26-89E4-E6BB6F21A039}"/>
    <dgm:cxn modelId="{F51482FA-C2DA-4194-ADCD-E203ED9A36E5}" type="presOf" srcId="{B5C0917E-6515-4750-A019-E613472AE04C}" destId="{C307DB9C-F71C-4859-A0A8-3BF8FDD3270D}" srcOrd="0" destOrd="0" presId="urn:microsoft.com/office/officeart/2005/8/layout/vList5"/>
    <dgm:cxn modelId="{845719C0-111F-446B-A396-2F5AD4A322E8}" type="presParOf" srcId="{B003242E-7C37-4469-8126-AFEAE052AE32}" destId="{438C5C29-7FB2-49E3-A491-A7661F981DCC}" srcOrd="0" destOrd="0" presId="urn:microsoft.com/office/officeart/2005/8/layout/vList5"/>
    <dgm:cxn modelId="{F587FD88-68DD-4DEE-B9D7-C48D74CB82B9}" type="presParOf" srcId="{438C5C29-7FB2-49E3-A491-A7661F981DCC}" destId="{055E3E18-457C-46F2-9122-4AD9505DC9F0}" srcOrd="0" destOrd="0" presId="urn:microsoft.com/office/officeart/2005/8/layout/vList5"/>
    <dgm:cxn modelId="{F20EA78D-3721-44C3-B03B-1D2A1E7E3AC7}" type="presParOf" srcId="{438C5C29-7FB2-49E3-A491-A7661F981DCC}" destId="{5DEAB74F-A8C4-4506-8801-2E46BAD474EE}" srcOrd="1" destOrd="0" presId="urn:microsoft.com/office/officeart/2005/8/layout/vList5"/>
    <dgm:cxn modelId="{5CDAEEE5-CE09-4B13-850A-5FFF050965A5}" type="presParOf" srcId="{B003242E-7C37-4469-8126-AFEAE052AE32}" destId="{5EC2F9D9-9BEB-42AD-9E12-793ECEC3BCC5}" srcOrd="1" destOrd="0" presId="urn:microsoft.com/office/officeart/2005/8/layout/vList5"/>
    <dgm:cxn modelId="{DBAF45D9-78A6-46B4-B8E4-B40BD03EA6E9}" type="presParOf" srcId="{B003242E-7C37-4469-8126-AFEAE052AE32}" destId="{2D96CE93-F626-475E-A74E-E8A79C55F3B9}" srcOrd="2" destOrd="0" presId="urn:microsoft.com/office/officeart/2005/8/layout/vList5"/>
    <dgm:cxn modelId="{DF94CF17-43C0-48A8-B4E5-99FD974C0A62}" type="presParOf" srcId="{2D96CE93-F626-475E-A74E-E8A79C55F3B9}" destId="{D201E219-9515-418B-9358-EC5EB7C2A13D}" srcOrd="0" destOrd="0" presId="urn:microsoft.com/office/officeart/2005/8/layout/vList5"/>
    <dgm:cxn modelId="{190D1AAC-A10A-42D5-93B9-1802F9681F5B}" type="presParOf" srcId="{2D96CE93-F626-475E-A74E-E8A79C55F3B9}" destId="{08AB8FB1-4DBB-40D2-89B5-A203159E7957}" srcOrd="1" destOrd="0" presId="urn:microsoft.com/office/officeart/2005/8/layout/vList5"/>
    <dgm:cxn modelId="{C42EA503-F7ED-465E-B1B1-BE59082069DE}" type="presParOf" srcId="{B003242E-7C37-4469-8126-AFEAE052AE32}" destId="{0275708B-4123-425F-B9CD-A22C95CEF397}" srcOrd="3" destOrd="0" presId="urn:microsoft.com/office/officeart/2005/8/layout/vList5"/>
    <dgm:cxn modelId="{15C55274-BDF3-469A-81E0-996E32FAC04C}" type="presParOf" srcId="{B003242E-7C37-4469-8126-AFEAE052AE32}" destId="{7C4C61B9-7B4B-4038-B803-3FB593FE3922}" srcOrd="4" destOrd="0" presId="urn:microsoft.com/office/officeart/2005/8/layout/vList5"/>
    <dgm:cxn modelId="{FBFD87CE-0AB0-4317-8B2C-D22878AB7E7C}" type="presParOf" srcId="{7C4C61B9-7B4B-4038-B803-3FB593FE3922}" destId="{F20135C6-798F-440C-8969-E27B21FE711B}" srcOrd="0" destOrd="0" presId="urn:microsoft.com/office/officeart/2005/8/layout/vList5"/>
    <dgm:cxn modelId="{B5FF1F30-C11F-44E0-B2D3-5454C2AFBC48}" type="presParOf" srcId="{7C4C61B9-7B4B-4038-B803-3FB593FE3922}" destId="{C307DB9C-F71C-4859-A0A8-3BF8FDD3270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DED3AA-B694-45E7-8BEB-1DAF1C8600C6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D8FD179-24B9-4605-B21F-7D33590CEFEE}">
      <dgm:prSet phldrT="[Text]" custT="1"/>
      <dgm:spPr/>
      <dgm:t>
        <a:bodyPr/>
        <a:lstStyle/>
        <a:p>
          <a:r>
            <a:rPr lang="es-ES" sz="2000" b="1" dirty="0"/>
            <a:t>Reconocimiento de Errores: </a:t>
          </a:r>
          <a:endParaRPr lang="en-US" sz="2000" b="1" dirty="0"/>
        </a:p>
      </dgm:t>
    </dgm:pt>
    <dgm:pt modelId="{F598FD20-952A-4B46-B8EB-31B251C6F9A6}" type="parTrans" cxnId="{72D6F96E-167C-4CD4-82DB-38DF6D6F6BCF}">
      <dgm:prSet/>
      <dgm:spPr/>
      <dgm:t>
        <a:bodyPr/>
        <a:lstStyle/>
        <a:p>
          <a:endParaRPr lang="en-US"/>
        </a:p>
      </dgm:t>
    </dgm:pt>
    <dgm:pt modelId="{51AF1CCF-9B58-457F-BD3D-A2C010F293A1}" type="sibTrans" cxnId="{72D6F96E-167C-4CD4-82DB-38DF6D6F6BCF}">
      <dgm:prSet/>
      <dgm:spPr/>
      <dgm:t>
        <a:bodyPr/>
        <a:lstStyle/>
        <a:p>
          <a:endParaRPr lang="en-US"/>
        </a:p>
      </dgm:t>
    </dgm:pt>
    <dgm:pt modelId="{ABA792D1-EEC0-45BF-9DB7-16DD04E68B36}">
      <dgm:prSet phldrT="[Text]" custT="1"/>
      <dgm:spPr/>
      <dgm:t>
        <a:bodyPr/>
        <a:lstStyle/>
        <a:p>
          <a:r>
            <a:rPr lang="es-ES" sz="2000" b="1" dirty="0"/>
            <a:t>Manejo de Conflictos: </a:t>
          </a:r>
          <a:endParaRPr lang="en-US" sz="2000" b="1" dirty="0"/>
        </a:p>
      </dgm:t>
    </dgm:pt>
    <dgm:pt modelId="{EC1A7C99-8E93-4887-ADD3-0778E9009445}" type="parTrans" cxnId="{04D9161D-F061-4F49-8F84-0B31672AAFCC}">
      <dgm:prSet/>
      <dgm:spPr/>
      <dgm:t>
        <a:bodyPr/>
        <a:lstStyle/>
        <a:p>
          <a:endParaRPr lang="en-US"/>
        </a:p>
      </dgm:t>
    </dgm:pt>
    <dgm:pt modelId="{3D3F078D-5B93-486A-A0E0-04ADEBB76A3A}" type="sibTrans" cxnId="{04D9161D-F061-4F49-8F84-0B31672AAFCC}">
      <dgm:prSet/>
      <dgm:spPr/>
      <dgm:t>
        <a:bodyPr/>
        <a:lstStyle/>
        <a:p>
          <a:endParaRPr lang="en-US"/>
        </a:p>
      </dgm:t>
    </dgm:pt>
    <dgm:pt modelId="{2B871A7D-D0DB-493F-94A3-8576F7E79770}">
      <dgm:prSet phldrT="[Text]" custT="1"/>
      <dgm:spPr/>
      <dgm:t>
        <a:bodyPr/>
        <a:lstStyle/>
        <a:p>
          <a:r>
            <a:rPr lang="es-ES" sz="1400" dirty="0">
              <a:solidFill>
                <a:schemeClr val="accent1"/>
              </a:solidFill>
            </a:rPr>
            <a:t>A modo de ejemplo Cerro Corona manejó disputas y conflictos, como la huelga de contratistas que se produjo al inicio de operaciones, su atención oportuna fortaleció las relaciones a largo plazo.</a:t>
          </a:r>
          <a:endParaRPr lang="en-US" sz="1400" dirty="0">
            <a:solidFill>
              <a:schemeClr val="accent1"/>
            </a:solidFill>
          </a:endParaRPr>
        </a:p>
      </dgm:t>
    </dgm:pt>
    <dgm:pt modelId="{2DC0364C-02F6-4163-87D7-DBD43C9FF67F}" type="parTrans" cxnId="{4C29B3EC-A1CB-43BA-8511-9A4715E428B3}">
      <dgm:prSet/>
      <dgm:spPr/>
      <dgm:t>
        <a:bodyPr/>
        <a:lstStyle/>
        <a:p>
          <a:endParaRPr lang="en-US"/>
        </a:p>
      </dgm:t>
    </dgm:pt>
    <dgm:pt modelId="{8BF532B4-DCBC-4973-8041-4E037839AFDB}" type="sibTrans" cxnId="{4C29B3EC-A1CB-43BA-8511-9A4715E428B3}">
      <dgm:prSet/>
      <dgm:spPr/>
      <dgm:t>
        <a:bodyPr/>
        <a:lstStyle/>
        <a:p>
          <a:endParaRPr lang="en-US"/>
        </a:p>
      </dgm:t>
    </dgm:pt>
    <dgm:pt modelId="{23C82A82-BA58-4E58-9484-1F5947CEF8FB}">
      <dgm:prSet phldrT="[Text]" custT="1"/>
      <dgm:spPr/>
      <dgm:t>
        <a:bodyPr/>
        <a:lstStyle/>
        <a:p>
          <a:r>
            <a:rPr lang="es-ES" sz="2000" b="1" dirty="0"/>
            <a:t>Oportunidades de Aprendizaje:</a:t>
          </a:r>
          <a:endParaRPr lang="en-US" sz="2000" b="1" dirty="0"/>
        </a:p>
      </dgm:t>
    </dgm:pt>
    <dgm:pt modelId="{E5B3762A-F8CF-43D0-AD1B-F70886D9E37C}" type="parTrans" cxnId="{DC97C6E3-CA3E-439D-A79F-FEBDBC1D5B9D}">
      <dgm:prSet/>
      <dgm:spPr/>
      <dgm:t>
        <a:bodyPr/>
        <a:lstStyle/>
        <a:p>
          <a:endParaRPr lang="en-US"/>
        </a:p>
      </dgm:t>
    </dgm:pt>
    <dgm:pt modelId="{B347E60A-3C0F-4767-A786-9C1C70E2ADF2}" type="sibTrans" cxnId="{DC97C6E3-CA3E-439D-A79F-FEBDBC1D5B9D}">
      <dgm:prSet/>
      <dgm:spPr/>
      <dgm:t>
        <a:bodyPr/>
        <a:lstStyle/>
        <a:p>
          <a:endParaRPr lang="en-US"/>
        </a:p>
      </dgm:t>
    </dgm:pt>
    <dgm:pt modelId="{D83936BB-C7B5-4C8B-89C9-15C59FC69DDA}">
      <dgm:prSet phldrT="[Text]" custT="1"/>
      <dgm:spPr/>
      <dgm:t>
        <a:bodyPr/>
        <a:lstStyle/>
        <a:p>
          <a:r>
            <a:rPr lang="es-ES" sz="1400" dirty="0">
              <a:solidFill>
                <a:schemeClr val="accent1"/>
              </a:solidFill>
            </a:rPr>
            <a:t>Cada conflicto se vio como una oportunidad para aprender y mejorar procesos, lo cual es esencial para el desarrollo sostenible de las operaciones.</a:t>
          </a:r>
          <a:endParaRPr lang="en-US" sz="1400" dirty="0">
            <a:solidFill>
              <a:schemeClr val="accent1"/>
            </a:solidFill>
          </a:endParaRPr>
        </a:p>
      </dgm:t>
    </dgm:pt>
    <dgm:pt modelId="{51A6FA9C-76B5-4E4B-BF2E-98575AD74B61}" type="parTrans" cxnId="{D91F08EF-C964-4BB3-8030-551B84348CCB}">
      <dgm:prSet/>
      <dgm:spPr/>
      <dgm:t>
        <a:bodyPr/>
        <a:lstStyle/>
        <a:p>
          <a:endParaRPr lang="en-US"/>
        </a:p>
      </dgm:t>
    </dgm:pt>
    <dgm:pt modelId="{0AFD374D-6B3D-41C4-B727-533A557B10A9}" type="sibTrans" cxnId="{D91F08EF-C964-4BB3-8030-551B84348CCB}">
      <dgm:prSet/>
      <dgm:spPr/>
      <dgm:t>
        <a:bodyPr/>
        <a:lstStyle/>
        <a:p>
          <a:endParaRPr lang="en-US"/>
        </a:p>
      </dgm:t>
    </dgm:pt>
    <dgm:pt modelId="{DA25737A-4718-449F-967E-B46B6DB1E429}">
      <dgm:prSet phldrT="[Text]" custT="1"/>
      <dgm:spPr/>
      <dgm:t>
        <a:bodyPr/>
        <a:lstStyle/>
        <a:p>
          <a:r>
            <a:rPr lang="es-ES" sz="1400">
              <a:solidFill>
                <a:schemeClr val="accent1"/>
              </a:solidFill>
            </a:rPr>
            <a:t> La importancia de admitir y corregir errores para recuperar la confianza.</a:t>
          </a:r>
          <a:endParaRPr lang="en-US" sz="1400" dirty="0">
            <a:solidFill>
              <a:schemeClr val="accent1"/>
            </a:solidFill>
          </a:endParaRPr>
        </a:p>
      </dgm:t>
    </dgm:pt>
    <dgm:pt modelId="{1184172D-6689-483E-83DC-8AE79EC07E81}" type="sibTrans" cxnId="{323188D7-55F6-418D-9E3F-2F397CD584DC}">
      <dgm:prSet/>
      <dgm:spPr/>
      <dgm:t>
        <a:bodyPr/>
        <a:lstStyle/>
        <a:p>
          <a:endParaRPr lang="en-US"/>
        </a:p>
      </dgm:t>
    </dgm:pt>
    <dgm:pt modelId="{AC4A2837-3E9F-4240-8ECA-A0E6A3FB7747}" type="parTrans" cxnId="{323188D7-55F6-418D-9E3F-2F397CD584DC}">
      <dgm:prSet/>
      <dgm:spPr/>
      <dgm:t>
        <a:bodyPr/>
        <a:lstStyle/>
        <a:p>
          <a:endParaRPr lang="en-US"/>
        </a:p>
      </dgm:t>
    </dgm:pt>
    <dgm:pt modelId="{1CD7F2E4-81A0-4AD7-A708-1C826CA9D2F7}" type="pres">
      <dgm:prSet presAssocID="{1FDED3AA-B694-45E7-8BEB-1DAF1C8600C6}" presName="Name0" presStyleCnt="0">
        <dgm:presLayoutVars>
          <dgm:dir/>
          <dgm:animLvl val="lvl"/>
          <dgm:resizeHandles val="exact"/>
        </dgm:presLayoutVars>
      </dgm:prSet>
      <dgm:spPr/>
    </dgm:pt>
    <dgm:pt modelId="{B9E3A111-EF75-485A-83C8-B19035DBE2AF}" type="pres">
      <dgm:prSet presAssocID="{8D8FD179-24B9-4605-B21F-7D33590CEFEE}" presName="linNode" presStyleCnt="0"/>
      <dgm:spPr/>
    </dgm:pt>
    <dgm:pt modelId="{6C699D24-78A7-4D8E-AC0A-2B58F4F1BB72}" type="pres">
      <dgm:prSet presAssocID="{8D8FD179-24B9-4605-B21F-7D33590CEFEE}" presName="parentText" presStyleLbl="node1" presStyleIdx="0" presStyleCnt="3" custScaleY="66122">
        <dgm:presLayoutVars>
          <dgm:chMax val="1"/>
          <dgm:bulletEnabled val="1"/>
        </dgm:presLayoutVars>
      </dgm:prSet>
      <dgm:spPr/>
    </dgm:pt>
    <dgm:pt modelId="{ED7CE2CE-D981-4CAD-B82E-73B2862F3678}" type="pres">
      <dgm:prSet presAssocID="{8D8FD179-24B9-4605-B21F-7D33590CEFEE}" presName="descendantText" presStyleLbl="alignAccFollowNode1" presStyleIdx="0" presStyleCnt="3" custScaleY="76214" custLinFactNeighborX="6637" custLinFactNeighborY="2435">
        <dgm:presLayoutVars>
          <dgm:bulletEnabled val="1"/>
        </dgm:presLayoutVars>
      </dgm:prSet>
      <dgm:spPr/>
    </dgm:pt>
    <dgm:pt modelId="{BC72089B-7632-4CCE-BB74-B94D5FA999AC}" type="pres">
      <dgm:prSet presAssocID="{51AF1CCF-9B58-457F-BD3D-A2C010F293A1}" presName="sp" presStyleCnt="0"/>
      <dgm:spPr/>
    </dgm:pt>
    <dgm:pt modelId="{98C874B2-CC52-4529-995C-A75966A0B8AD}" type="pres">
      <dgm:prSet presAssocID="{ABA792D1-EEC0-45BF-9DB7-16DD04E68B36}" presName="linNode" presStyleCnt="0"/>
      <dgm:spPr/>
    </dgm:pt>
    <dgm:pt modelId="{516A1F65-BE04-4D74-A2B6-AC05DF07F7F3}" type="pres">
      <dgm:prSet presAssocID="{ABA792D1-EEC0-45BF-9DB7-16DD04E68B36}" presName="parentText" presStyleLbl="node1" presStyleIdx="1" presStyleCnt="3" custScaleY="71138">
        <dgm:presLayoutVars>
          <dgm:chMax val="1"/>
          <dgm:bulletEnabled val="1"/>
        </dgm:presLayoutVars>
      </dgm:prSet>
      <dgm:spPr/>
    </dgm:pt>
    <dgm:pt modelId="{15032D2C-FA15-4265-A1DE-84AE2BD5406D}" type="pres">
      <dgm:prSet presAssocID="{ABA792D1-EEC0-45BF-9DB7-16DD04E68B36}" presName="descendantText" presStyleLbl="alignAccFollowNode1" presStyleIdx="1" presStyleCnt="3" custScaleY="87305">
        <dgm:presLayoutVars>
          <dgm:bulletEnabled val="1"/>
        </dgm:presLayoutVars>
      </dgm:prSet>
      <dgm:spPr/>
    </dgm:pt>
    <dgm:pt modelId="{EF4A2E81-B69F-478A-B9AB-82B5EFD9F934}" type="pres">
      <dgm:prSet presAssocID="{3D3F078D-5B93-486A-A0E0-04ADEBB76A3A}" presName="sp" presStyleCnt="0"/>
      <dgm:spPr/>
    </dgm:pt>
    <dgm:pt modelId="{DEE87F15-A2E9-40F7-BCC0-837B81D412ED}" type="pres">
      <dgm:prSet presAssocID="{23C82A82-BA58-4E58-9484-1F5947CEF8FB}" presName="linNode" presStyleCnt="0"/>
      <dgm:spPr/>
    </dgm:pt>
    <dgm:pt modelId="{F6F13CFC-456C-419E-8DF4-CA5FB47F5E87}" type="pres">
      <dgm:prSet presAssocID="{23C82A82-BA58-4E58-9484-1F5947CEF8FB}" presName="parentText" presStyleLbl="node1" presStyleIdx="2" presStyleCnt="3" custScaleY="75971">
        <dgm:presLayoutVars>
          <dgm:chMax val="1"/>
          <dgm:bulletEnabled val="1"/>
        </dgm:presLayoutVars>
      </dgm:prSet>
      <dgm:spPr/>
    </dgm:pt>
    <dgm:pt modelId="{3CD03752-CAB5-4E16-B3B7-7B53E6E580A3}" type="pres">
      <dgm:prSet presAssocID="{23C82A82-BA58-4E58-9484-1F5947CEF8FB}" presName="descendantText" presStyleLbl="alignAccFollowNode1" presStyleIdx="2" presStyleCnt="3" custScaleY="80853">
        <dgm:presLayoutVars>
          <dgm:bulletEnabled val="1"/>
        </dgm:presLayoutVars>
      </dgm:prSet>
      <dgm:spPr/>
    </dgm:pt>
  </dgm:ptLst>
  <dgm:cxnLst>
    <dgm:cxn modelId="{BADA3B03-F18E-416D-9910-77368E07E35E}" type="presOf" srcId="{23C82A82-BA58-4E58-9484-1F5947CEF8FB}" destId="{F6F13CFC-456C-419E-8DF4-CA5FB47F5E87}" srcOrd="0" destOrd="0" presId="urn:microsoft.com/office/officeart/2005/8/layout/vList5"/>
    <dgm:cxn modelId="{04D9161D-F061-4F49-8F84-0B31672AAFCC}" srcId="{1FDED3AA-B694-45E7-8BEB-1DAF1C8600C6}" destId="{ABA792D1-EEC0-45BF-9DB7-16DD04E68B36}" srcOrd="1" destOrd="0" parTransId="{EC1A7C99-8E93-4887-ADD3-0778E9009445}" sibTransId="{3D3F078D-5B93-486A-A0E0-04ADEBB76A3A}"/>
    <dgm:cxn modelId="{F9D95B1F-8C48-443A-9FC2-27B62DBE79E3}" type="presOf" srcId="{8D8FD179-24B9-4605-B21F-7D33590CEFEE}" destId="{6C699D24-78A7-4D8E-AC0A-2B58F4F1BB72}" srcOrd="0" destOrd="0" presId="urn:microsoft.com/office/officeart/2005/8/layout/vList5"/>
    <dgm:cxn modelId="{0709843C-C0EA-46D3-B4D0-89B4A556F503}" type="presOf" srcId="{D83936BB-C7B5-4C8B-89C9-15C59FC69DDA}" destId="{3CD03752-CAB5-4E16-B3B7-7B53E6E580A3}" srcOrd="0" destOrd="0" presId="urn:microsoft.com/office/officeart/2005/8/layout/vList5"/>
    <dgm:cxn modelId="{4C7A856A-CD5A-44CB-946D-9AF2FC8F788F}" type="presOf" srcId="{2B871A7D-D0DB-493F-94A3-8576F7E79770}" destId="{15032D2C-FA15-4265-A1DE-84AE2BD5406D}" srcOrd="0" destOrd="0" presId="urn:microsoft.com/office/officeart/2005/8/layout/vList5"/>
    <dgm:cxn modelId="{72D6F96E-167C-4CD4-82DB-38DF6D6F6BCF}" srcId="{1FDED3AA-B694-45E7-8BEB-1DAF1C8600C6}" destId="{8D8FD179-24B9-4605-B21F-7D33590CEFEE}" srcOrd="0" destOrd="0" parTransId="{F598FD20-952A-4B46-B8EB-31B251C6F9A6}" sibTransId="{51AF1CCF-9B58-457F-BD3D-A2C010F293A1}"/>
    <dgm:cxn modelId="{1344F2BC-014E-4238-9E96-C3B6C434425B}" type="presOf" srcId="{DA25737A-4718-449F-967E-B46B6DB1E429}" destId="{ED7CE2CE-D981-4CAD-B82E-73B2862F3678}" srcOrd="0" destOrd="0" presId="urn:microsoft.com/office/officeart/2005/8/layout/vList5"/>
    <dgm:cxn modelId="{323188D7-55F6-418D-9E3F-2F397CD584DC}" srcId="{8D8FD179-24B9-4605-B21F-7D33590CEFEE}" destId="{DA25737A-4718-449F-967E-B46B6DB1E429}" srcOrd="0" destOrd="0" parTransId="{AC4A2837-3E9F-4240-8ECA-A0E6A3FB7747}" sibTransId="{1184172D-6689-483E-83DC-8AE79EC07E81}"/>
    <dgm:cxn modelId="{15D12DDE-5B31-4940-AEC8-6B8851741DA3}" type="presOf" srcId="{1FDED3AA-B694-45E7-8BEB-1DAF1C8600C6}" destId="{1CD7F2E4-81A0-4AD7-A708-1C826CA9D2F7}" srcOrd="0" destOrd="0" presId="urn:microsoft.com/office/officeart/2005/8/layout/vList5"/>
    <dgm:cxn modelId="{DC97C6E3-CA3E-439D-A79F-FEBDBC1D5B9D}" srcId="{1FDED3AA-B694-45E7-8BEB-1DAF1C8600C6}" destId="{23C82A82-BA58-4E58-9484-1F5947CEF8FB}" srcOrd="2" destOrd="0" parTransId="{E5B3762A-F8CF-43D0-AD1B-F70886D9E37C}" sibTransId="{B347E60A-3C0F-4767-A786-9C1C70E2ADF2}"/>
    <dgm:cxn modelId="{4F087EE6-41F5-4131-9207-9041EBC13EC0}" type="presOf" srcId="{ABA792D1-EEC0-45BF-9DB7-16DD04E68B36}" destId="{516A1F65-BE04-4D74-A2B6-AC05DF07F7F3}" srcOrd="0" destOrd="0" presId="urn:microsoft.com/office/officeart/2005/8/layout/vList5"/>
    <dgm:cxn modelId="{4C29B3EC-A1CB-43BA-8511-9A4715E428B3}" srcId="{ABA792D1-EEC0-45BF-9DB7-16DD04E68B36}" destId="{2B871A7D-D0DB-493F-94A3-8576F7E79770}" srcOrd="0" destOrd="0" parTransId="{2DC0364C-02F6-4163-87D7-DBD43C9FF67F}" sibTransId="{8BF532B4-DCBC-4973-8041-4E037839AFDB}"/>
    <dgm:cxn modelId="{D91F08EF-C964-4BB3-8030-551B84348CCB}" srcId="{23C82A82-BA58-4E58-9484-1F5947CEF8FB}" destId="{D83936BB-C7B5-4C8B-89C9-15C59FC69DDA}" srcOrd="0" destOrd="0" parTransId="{51A6FA9C-76B5-4E4B-BF2E-98575AD74B61}" sibTransId="{0AFD374D-6B3D-41C4-B727-533A557B10A9}"/>
    <dgm:cxn modelId="{834C218D-EBA3-4CE2-8785-9055C798C89F}" type="presParOf" srcId="{1CD7F2E4-81A0-4AD7-A708-1C826CA9D2F7}" destId="{B9E3A111-EF75-485A-83C8-B19035DBE2AF}" srcOrd="0" destOrd="0" presId="urn:microsoft.com/office/officeart/2005/8/layout/vList5"/>
    <dgm:cxn modelId="{CE4152C0-43BC-4467-8576-04BA6B0EAF95}" type="presParOf" srcId="{B9E3A111-EF75-485A-83C8-B19035DBE2AF}" destId="{6C699D24-78A7-4D8E-AC0A-2B58F4F1BB72}" srcOrd="0" destOrd="0" presId="urn:microsoft.com/office/officeart/2005/8/layout/vList5"/>
    <dgm:cxn modelId="{FC2EB359-8A20-41E7-A5EB-64D21CA0FEFE}" type="presParOf" srcId="{B9E3A111-EF75-485A-83C8-B19035DBE2AF}" destId="{ED7CE2CE-D981-4CAD-B82E-73B2862F3678}" srcOrd="1" destOrd="0" presId="urn:microsoft.com/office/officeart/2005/8/layout/vList5"/>
    <dgm:cxn modelId="{988F4387-8A2C-4942-8F00-5751015A8D51}" type="presParOf" srcId="{1CD7F2E4-81A0-4AD7-A708-1C826CA9D2F7}" destId="{BC72089B-7632-4CCE-BB74-B94D5FA999AC}" srcOrd="1" destOrd="0" presId="urn:microsoft.com/office/officeart/2005/8/layout/vList5"/>
    <dgm:cxn modelId="{E28F84A0-2343-4E11-8C0B-777D49693EB0}" type="presParOf" srcId="{1CD7F2E4-81A0-4AD7-A708-1C826CA9D2F7}" destId="{98C874B2-CC52-4529-995C-A75966A0B8AD}" srcOrd="2" destOrd="0" presId="urn:microsoft.com/office/officeart/2005/8/layout/vList5"/>
    <dgm:cxn modelId="{60464BAD-9FB3-4552-8D79-277766DDD816}" type="presParOf" srcId="{98C874B2-CC52-4529-995C-A75966A0B8AD}" destId="{516A1F65-BE04-4D74-A2B6-AC05DF07F7F3}" srcOrd="0" destOrd="0" presId="urn:microsoft.com/office/officeart/2005/8/layout/vList5"/>
    <dgm:cxn modelId="{EA4FEADA-B0AD-4A92-B227-6B0FFEA6437A}" type="presParOf" srcId="{98C874B2-CC52-4529-995C-A75966A0B8AD}" destId="{15032D2C-FA15-4265-A1DE-84AE2BD5406D}" srcOrd="1" destOrd="0" presId="urn:microsoft.com/office/officeart/2005/8/layout/vList5"/>
    <dgm:cxn modelId="{6AF02892-19DC-4AC8-8D38-7BD9102055F2}" type="presParOf" srcId="{1CD7F2E4-81A0-4AD7-A708-1C826CA9D2F7}" destId="{EF4A2E81-B69F-478A-B9AB-82B5EFD9F934}" srcOrd="3" destOrd="0" presId="urn:microsoft.com/office/officeart/2005/8/layout/vList5"/>
    <dgm:cxn modelId="{F830AA8F-2858-4BAD-A5AB-4C150788E80F}" type="presParOf" srcId="{1CD7F2E4-81A0-4AD7-A708-1C826CA9D2F7}" destId="{DEE87F15-A2E9-40F7-BCC0-837B81D412ED}" srcOrd="4" destOrd="0" presId="urn:microsoft.com/office/officeart/2005/8/layout/vList5"/>
    <dgm:cxn modelId="{0291C02B-5339-4A6F-A351-5BC761DE6B41}" type="presParOf" srcId="{DEE87F15-A2E9-40F7-BCC0-837B81D412ED}" destId="{F6F13CFC-456C-419E-8DF4-CA5FB47F5E87}" srcOrd="0" destOrd="0" presId="urn:microsoft.com/office/officeart/2005/8/layout/vList5"/>
    <dgm:cxn modelId="{723B3401-E8E5-4F5C-8C1D-FF05C452AEF3}" type="presParOf" srcId="{DEE87F15-A2E9-40F7-BCC0-837B81D412ED}" destId="{3CD03752-CAB5-4E16-B3B7-7B53E6E580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7ADB63-00CB-42C1-9D9A-92D9B8A85B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F1CE46-DEF2-4526-8C50-154D51B40348}">
      <dgm:prSet phldrT="[Text]" custT="1"/>
      <dgm:spPr/>
      <dgm:t>
        <a:bodyPr/>
        <a:lstStyle/>
        <a:p>
          <a:r>
            <a:rPr lang="es-ES" sz="1800" b="1" dirty="0"/>
            <a:t>Responder a preocupaciones comunitarias: </a:t>
          </a:r>
          <a:r>
            <a:rPr lang="es-ES" sz="1600" dirty="0"/>
            <a:t>La importancia de abordar las preocupaciones de la comunidad sobre temas como la contaminación y el acceso al agua.</a:t>
          </a:r>
          <a:endParaRPr lang="en-US" sz="1800" dirty="0"/>
        </a:p>
      </dgm:t>
    </dgm:pt>
    <dgm:pt modelId="{59C023AB-A81B-459E-BA50-9F72A09C6CA4}" type="parTrans" cxnId="{5F774F7B-4C42-4E61-9AC3-29229860ED32}">
      <dgm:prSet/>
      <dgm:spPr/>
      <dgm:t>
        <a:bodyPr/>
        <a:lstStyle/>
        <a:p>
          <a:endParaRPr lang="en-US"/>
        </a:p>
      </dgm:t>
    </dgm:pt>
    <dgm:pt modelId="{651916DD-9300-476B-81F9-A7FA18DF6482}" type="sibTrans" cxnId="{5F774F7B-4C42-4E61-9AC3-29229860ED32}">
      <dgm:prSet/>
      <dgm:spPr/>
      <dgm:t>
        <a:bodyPr/>
        <a:lstStyle/>
        <a:p>
          <a:endParaRPr lang="en-US"/>
        </a:p>
      </dgm:t>
    </dgm:pt>
    <dgm:pt modelId="{78DDE5B5-5BC4-47DD-A8E5-FCBAA1070D92}">
      <dgm:prSet phldrT="[Text]" custT="1"/>
      <dgm:spPr/>
      <dgm:t>
        <a:bodyPr/>
        <a:lstStyle/>
        <a:p>
          <a:r>
            <a:rPr lang="es-ES" sz="1800" b="1" dirty="0"/>
            <a:t>Modificación de prácticas: </a:t>
          </a:r>
          <a:r>
            <a:rPr lang="es-ES" sz="1600" dirty="0"/>
            <a:t>Cerro Corona llegó a adaptar sus operaciones para mitigar impactos negativos, como la implementación de nuevas tecnologías de voladura.</a:t>
          </a:r>
          <a:endParaRPr lang="en-US" sz="1800" dirty="0"/>
        </a:p>
      </dgm:t>
    </dgm:pt>
    <dgm:pt modelId="{07BE9BE7-BEBF-4737-8262-3E5DCAFE4A63}" type="parTrans" cxnId="{7FB9803E-8D05-4D16-8149-12E1773F95B3}">
      <dgm:prSet/>
      <dgm:spPr/>
      <dgm:t>
        <a:bodyPr/>
        <a:lstStyle/>
        <a:p>
          <a:endParaRPr lang="en-US"/>
        </a:p>
      </dgm:t>
    </dgm:pt>
    <dgm:pt modelId="{53E45EA7-30F1-439A-BF66-450C6DFA2839}" type="sibTrans" cxnId="{7FB9803E-8D05-4D16-8149-12E1773F95B3}">
      <dgm:prSet/>
      <dgm:spPr/>
      <dgm:t>
        <a:bodyPr/>
        <a:lstStyle/>
        <a:p>
          <a:endParaRPr lang="en-US"/>
        </a:p>
      </dgm:t>
    </dgm:pt>
    <dgm:pt modelId="{123ACE29-1379-4B05-ABED-62324BBEF64B}">
      <dgm:prSet phldrT="[Text]" custT="1"/>
      <dgm:spPr/>
      <dgm:t>
        <a:bodyPr/>
        <a:lstStyle/>
        <a:p>
          <a:r>
            <a:rPr lang="es-ES" sz="1800" b="1" dirty="0"/>
            <a:t>Construcción de confianza continua: </a:t>
          </a:r>
          <a:r>
            <a:rPr lang="es-ES" sz="1600" dirty="0"/>
            <a:t>Al tomar en serio las preocupaciones de la comunidad y actuar en consecuencia, Cerro Corona fortaleció la confianza y la cooperación con los habitantes locales.</a:t>
          </a:r>
          <a:endParaRPr lang="en-US" sz="1800" dirty="0"/>
        </a:p>
      </dgm:t>
    </dgm:pt>
    <dgm:pt modelId="{F9C5F783-3581-41C7-8674-80D11DF59A45}" type="parTrans" cxnId="{0652F18D-6724-4A73-BDB0-2B492992AE1F}">
      <dgm:prSet/>
      <dgm:spPr/>
      <dgm:t>
        <a:bodyPr/>
        <a:lstStyle/>
        <a:p>
          <a:endParaRPr lang="en-US"/>
        </a:p>
      </dgm:t>
    </dgm:pt>
    <dgm:pt modelId="{49CF180B-7B32-4988-8F80-B336B9F41FFA}" type="sibTrans" cxnId="{0652F18D-6724-4A73-BDB0-2B492992AE1F}">
      <dgm:prSet/>
      <dgm:spPr/>
      <dgm:t>
        <a:bodyPr/>
        <a:lstStyle/>
        <a:p>
          <a:endParaRPr lang="en-US"/>
        </a:p>
      </dgm:t>
    </dgm:pt>
    <dgm:pt modelId="{17392E59-69F3-4E4D-99C0-B0EE1E1F1A7C}" type="pres">
      <dgm:prSet presAssocID="{A67ADB63-00CB-42C1-9D9A-92D9B8A85B04}" presName="Name0" presStyleCnt="0">
        <dgm:presLayoutVars>
          <dgm:chMax val="7"/>
          <dgm:chPref val="7"/>
          <dgm:dir/>
        </dgm:presLayoutVars>
      </dgm:prSet>
      <dgm:spPr/>
    </dgm:pt>
    <dgm:pt modelId="{F209ED48-57D1-46F0-9161-EC22AA3687DB}" type="pres">
      <dgm:prSet presAssocID="{A67ADB63-00CB-42C1-9D9A-92D9B8A85B04}" presName="Name1" presStyleCnt="0"/>
      <dgm:spPr/>
    </dgm:pt>
    <dgm:pt modelId="{C4B54473-16F5-41D2-86F0-AF12B605EA07}" type="pres">
      <dgm:prSet presAssocID="{A67ADB63-00CB-42C1-9D9A-92D9B8A85B04}" presName="cycle" presStyleCnt="0"/>
      <dgm:spPr/>
    </dgm:pt>
    <dgm:pt modelId="{AAA77F17-25ED-4240-93CF-FFF65BCCFCF3}" type="pres">
      <dgm:prSet presAssocID="{A67ADB63-00CB-42C1-9D9A-92D9B8A85B04}" presName="srcNode" presStyleLbl="node1" presStyleIdx="0" presStyleCnt="3"/>
      <dgm:spPr/>
    </dgm:pt>
    <dgm:pt modelId="{E9283866-B597-46A8-A7BB-0F977D3AC420}" type="pres">
      <dgm:prSet presAssocID="{A67ADB63-00CB-42C1-9D9A-92D9B8A85B04}" presName="conn" presStyleLbl="parChTrans1D2" presStyleIdx="0" presStyleCnt="1"/>
      <dgm:spPr/>
    </dgm:pt>
    <dgm:pt modelId="{DCD8300B-6563-42C5-85B4-6E21BA317C5F}" type="pres">
      <dgm:prSet presAssocID="{A67ADB63-00CB-42C1-9D9A-92D9B8A85B04}" presName="extraNode" presStyleLbl="node1" presStyleIdx="0" presStyleCnt="3"/>
      <dgm:spPr/>
    </dgm:pt>
    <dgm:pt modelId="{E165F46A-305A-4805-9882-A50898B1AD8C}" type="pres">
      <dgm:prSet presAssocID="{A67ADB63-00CB-42C1-9D9A-92D9B8A85B04}" presName="dstNode" presStyleLbl="node1" presStyleIdx="0" presStyleCnt="3"/>
      <dgm:spPr/>
    </dgm:pt>
    <dgm:pt modelId="{C92E5CD9-69D8-4ED0-8852-A7E593633050}" type="pres">
      <dgm:prSet presAssocID="{62F1CE46-DEF2-4526-8C50-154D51B40348}" presName="text_1" presStyleLbl="node1" presStyleIdx="0" presStyleCnt="3">
        <dgm:presLayoutVars>
          <dgm:bulletEnabled val="1"/>
        </dgm:presLayoutVars>
      </dgm:prSet>
      <dgm:spPr/>
    </dgm:pt>
    <dgm:pt modelId="{8201587A-7186-42B4-8B29-DDD8EEF19BED}" type="pres">
      <dgm:prSet presAssocID="{62F1CE46-DEF2-4526-8C50-154D51B40348}" presName="accent_1" presStyleCnt="0"/>
      <dgm:spPr/>
    </dgm:pt>
    <dgm:pt modelId="{BD87CF18-5B5D-43AD-96F8-3C557572A4CF}" type="pres">
      <dgm:prSet presAssocID="{62F1CE46-DEF2-4526-8C50-154D51B40348}" presName="accentRepeatNode" presStyleLbl="solidFgAcc1" presStyleIdx="0" presStyleCnt="3"/>
      <dgm:spPr/>
    </dgm:pt>
    <dgm:pt modelId="{DE6A269A-EE45-42B0-B25D-44EB07105073}" type="pres">
      <dgm:prSet presAssocID="{78DDE5B5-5BC4-47DD-A8E5-FCBAA1070D92}" presName="text_2" presStyleLbl="node1" presStyleIdx="1" presStyleCnt="3">
        <dgm:presLayoutVars>
          <dgm:bulletEnabled val="1"/>
        </dgm:presLayoutVars>
      </dgm:prSet>
      <dgm:spPr/>
    </dgm:pt>
    <dgm:pt modelId="{9BCD0B7A-5A0A-4E13-87C5-FD9855A3B2A1}" type="pres">
      <dgm:prSet presAssocID="{78DDE5B5-5BC4-47DD-A8E5-FCBAA1070D92}" presName="accent_2" presStyleCnt="0"/>
      <dgm:spPr/>
    </dgm:pt>
    <dgm:pt modelId="{8D942F4E-EB15-4B53-9F5C-AC5311F72C8A}" type="pres">
      <dgm:prSet presAssocID="{78DDE5B5-5BC4-47DD-A8E5-FCBAA1070D92}" presName="accentRepeatNode" presStyleLbl="solidFgAcc1" presStyleIdx="1" presStyleCnt="3"/>
      <dgm:spPr/>
    </dgm:pt>
    <dgm:pt modelId="{6CAF0764-8B51-4A2C-9150-C9C53A20F822}" type="pres">
      <dgm:prSet presAssocID="{123ACE29-1379-4B05-ABED-62324BBEF64B}" presName="text_3" presStyleLbl="node1" presStyleIdx="2" presStyleCnt="3">
        <dgm:presLayoutVars>
          <dgm:bulletEnabled val="1"/>
        </dgm:presLayoutVars>
      </dgm:prSet>
      <dgm:spPr/>
    </dgm:pt>
    <dgm:pt modelId="{849880AE-0E7E-4816-87B7-6B5355A7A517}" type="pres">
      <dgm:prSet presAssocID="{123ACE29-1379-4B05-ABED-62324BBEF64B}" presName="accent_3" presStyleCnt="0"/>
      <dgm:spPr/>
    </dgm:pt>
    <dgm:pt modelId="{97795AD5-0CF0-413C-A087-48AE81EF5CE4}" type="pres">
      <dgm:prSet presAssocID="{123ACE29-1379-4B05-ABED-62324BBEF64B}" presName="accentRepeatNode" presStyleLbl="solidFgAcc1" presStyleIdx="2" presStyleCnt="3"/>
      <dgm:spPr/>
    </dgm:pt>
  </dgm:ptLst>
  <dgm:cxnLst>
    <dgm:cxn modelId="{97DEF718-81A6-4E4F-9F7E-F3C39C6CDFE4}" type="presOf" srcId="{78DDE5B5-5BC4-47DD-A8E5-FCBAA1070D92}" destId="{DE6A269A-EE45-42B0-B25D-44EB07105073}" srcOrd="0" destOrd="0" presId="urn:microsoft.com/office/officeart/2008/layout/VerticalCurvedList"/>
    <dgm:cxn modelId="{36F03F30-3D56-4333-ADD9-FF6C605AE178}" type="presOf" srcId="{A67ADB63-00CB-42C1-9D9A-92D9B8A85B04}" destId="{17392E59-69F3-4E4D-99C0-B0EE1E1F1A7C}" srcOrd="0" destOrd="0" presId="urn:microsoft.com/office/officeart/2008/layout/VerticalCurvedList"/>
    <dgm:cxn modelId="{549BD730-7365-4FBC-A453-8EC9508BEBB0}" type="presOf" srcId="{651916DD-9300-476B-81F9-A7FA18DF6482}" destId="{E9283866-B597-46A8-A7BB-0F977D3AC420}" srcOrd="0" destOrd="0" presId="urn:microsoft.com/office/officeart/2008/layout/VerticalCurvedList"/>
    <dgm:cxn modelId="{7EDCF331-2484-4D83-8223-385073119E93}" type="presOf" srcId="{123ACE29-1379-4B05-ABED-62324BBEF64B}" destId="{6CAF0764-8B51-4A2C-9150-C9C53A20F822}" srcOrd="0" destOrd="0" presId="urn:microsoft.com/office/officeart/2008/layout/VerticalCurvedList"/>
    <dgm:cxn modelId="{7FB9803E-8D05-4D16-8149-12E1773F95B3}" srcId="{A67ADB63-00CB-42C1-9D9A-92D9B8A85B04}" destId="{78DDE5B5-5BC4-47DD-A8E5-FCBAA1070D92}" srcOrd="1" destOrd="0" parTransId="{07BE9BE7-BEBF-4737-8262-3E5DCAFE4A63}" sibTransId="{53E45EA7-30F1-439A-BF66-450C6DFA2839}"/>
    <dgm:cxn modelId="{77CF5672-E667-4970-BBFE-0FF56736FC86}" type="presOf" srcId="{62F1CE46-DEF2-4526-8C50-154D51B40348}" destId="{C92E5CD9-69D8-4ED0-8852-A7E593633050}" srcOrd="0" destOrd="0" presId="urn:microsoft.com/office/officeart/2008/layout/VerticalCurvedList"/>
    <dgm:cxn modelId="{5F774F7B-4C42-4E61-9AC3-29229860ED32}" srcId="{A67ADB63-00CB-42C1-9D9A-92D9B8A85B04}" destId="{62F1CE46-DEF2-4526-8C50-154D51B40348}" srcOrd="0" destOrd="0" parTransId="{59C023AB-A81B-459E-BA50-9F72A09C6CA4}" sibTransId="{651916DD-9300-476B-81F9-A7FA18DF6482}"/>
    <dgm:cxn modelId="{0652F18D-6724-4A73-BDB0-2B492992AE1F}" srcId="{A67ADB63-00CB-42C1-9D9A-92D9B8A85B04}" destId="{123ACE29-1379-4B05-ABED-62324BBEF64B}" srcOrd="2" destOrd="0" parTransId="{F9C5F783-3581-41C7-8674-80D11DF59A45}" sibTransId="{49CF180B-7B32-4988-8F80-B336B9F41FFA}"/>
    <dgm:cxn modelId="{F47F08D1-79AC-42C7-B8F1-C2042D4DA609}" type="presParOf" srcId="{17392E59-69F3-4E4D-99C0-B0EE1E1F1A7C}" destId="{F209ED48-57D1-46F0-9161-EC22AA3687DB}" srcOrd="0" destOrd="0" presId="urn:microsoft.com/office/officeart/2008/layout/VerticalCurvedList"/>
    <dgm:cxn modelId="{E1CC2DDF-B9DE-450E-B8B2-6AF2D4CFBD1C}" type="presParOf" srcId="{F209ED48-57D1-46F0-9161-EC22AA3687DB}" destId="{C4B54473-16F5-41D2-86F0-AF12B605EA07}" srcOrd="0" destOrd="0" presId="urn:microsoft.com/office/officeart/2008/layout/VerticalCurvedList"/>
    <dgm:cxn modelId="{80271060-D026-4C45-B2FA-9E345F5DFFB0}" type="presParOf" srcId="{C4B54473-16F5-41D2-86F0-AF12B605EA07}" destId="{AAA77F17-25ED-4240-93CF-FFF65BCCFCF3}" srcOrd="0" destOrd="0" presId="urn:microsoft.com/office/officeart/2008/layout/VerticalCurvedList"/>
    <dgm:cxn modelId="{4001A688-3D61-428F-931D-50DCEECE4D26}" type="presParOf" srcId="{C4B54473-16F5-41D2-86F0-AF12B605EA07}" destId="{E9283866-B597-46A8-A7BB-0F977D3AC420}" srcOrd="1" destOrd="0" presId="urn:microsoft.com/office/officeart/2008/layout/VerticalCurvedList"/>
    <dgm:cxn modelId="{B04BD296-0D83-466A-871C-FB330FE38185}" type="presParOf" srcId="{C4B54473-16F5-41D2-86F0-AF12B605EA07}" destId="{DCD8300B-6563-42C5-85B4-6E21BA317C5F}" srcOrd="2" destOrd="0" presId="urn:microsoft.com/office/officeart/2008/layout/VerticalCurvedList"/>
    <dgm:cxn modelId="{A03B7417-F925-4207-A782-2022668CE078}" type="presParOf" srcId="{C4B54473-16F5-41D2-86F0-AF12B605EA07}" destId="{E165F46A-305A-4805-9882-A50898B1AD8C}" srcOrd="3" destOrd="0" presId="urn:microsoft.com/office/officeart/2008/layout/VerticalCurvedList"/>
    <dgm:cxn modelId="{C8C1D985-01BC-4E82-8E3B-37D5703F4284}" type="presParOf" srcId="{F209ED48-57D1-46F0-9161-EC22AA3687DB}" destId="{C92E5CD9-69D8-4ED0-8852-A7E593633050}" srcOrd="1" destOrd="0" presId="urn:microsoft.com/office/officeart/2008/layout/VerticalCurvedList"/>
    <dgm:cxn modelId="{39B3C3F1-D169-4DC4-9422-1E342EA9E958}" type="presParOf" srcId="{F209ED48-57D1-46F0-9161-EC22AA3687DB}" destId="{8201587A-7186-42B4-8B29-DDD8EEF19BED}" srcOrd="2" destOrd="0" presId="urn:microsoft.com/office/officeart/2008/layout/VerticalCurvedList"/>
    <dgm:cxn modelId="{AF0B270C-2D1F-4FDB-B233-7B45DB8A65E5}" type="presParOf" srcId="{8201587A-7186-42B4-8B29-DDD8EEF19BED}" destId="{BD87CF18-5B5D-43AD-96F8-3C557572A4CF}" srcOrd="0" destOrd="0" presId="urn:microsoft.com/office/officeart/2008/layout/VerticalCurvedList"/>
    <dgm:cxn modelId="{88AE4E24-5A33-4F60-98E4-2152BBB8BC4A}" type="presParOf" srcId="{F209ED48-57D1-46F0-9161-EC22AA3687DB}" destId="{DE6A269A-EE45-42B0-B25D-44EB07105073}" srcOrd="3" destOrd="0" presId="urn:microsoft.com/office/officeart/2008/layout/VerticalCurvedList"/>
    <dgm:cxn modelId="{D079E227-DF0E-4E7B-9834-4AB6052C2B4F}" type="presParOf" srcId="{F209ED48-57D1-46F0-9161-EC22AA3687DB}" destId="{9BCD0B7A-5A0A-4E13-87C5-FD9855A3B2A1}" srcOrd="4" destOrd="0" presId="urn:microsoft.com/office/officeart/2008/layout/VerticalCurvedList"/>
    <dgm:cxn modelId="{7A227BAE-C30F-4487-AF02-30386F29A17F}" type="presParOf" srcId="{9BCD0B7A-5A0A-4E13-87C5-FD9855A3B2A1}" destId="{8D942F4E-EB15-4B53-9F5C-AC5311F72C8A}" srcOrd="0" destOrd="0" presId="urn:microsoft.com/office/officeart/2008/layout/VerticalCurvedList"/>
    <dgm:cxn modelId="{6ECA710A-6C98-4652-9060-DE3000BD9820}" type="presParOf" srcId="{F209ED48-57D1-46F0-9161-EC22AA3687DB}" destId="{6CAF0764-8B51-4A2C-9150-C9C53A20F822}" srcOrd="5" destOrd="0" presId="urn:microsoft.com/office/officeart/2008/layout/VerticalCurvedList"/>
    <dgm:cxn modelId="{3BB9F4BE-C8FE-4678-B298-4E763DBBCDE0}" type="presParOf" srcId="{F209ED48-57D1-46F0-9161-EC22AA3687DB}" destId="{849880AE-0E7E-4816-87B7-6B5355A7A517}" srcOrd="6" destOrd="0" presId="urn:microsoft.com/office/officeart/2008/layout/VerticalCurvedList"/>
    <dgm:cxn modelId="{76F0EE49-64DE-4C51-AFD9-D35FCE56D540}" type="presParOf" srcId="{849880AE-0E7E-4816-87B7-6B5355A7A517}" destId="{97795AD5-0CF0-413C-A087-48AE81EF5C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694203-B55E-4809-B6E5-F42754A51BB7}" type="doc">
      <dgm:prSet loTypeId="urn:microsoft.com/office/officeart/2005/8/layout/b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690935-6D13-4DBA-960F-F1677D1248E2}">
      <dgm:prSet phldrT="[Text]" custT="1"/>
      <dgm:spPr/>
      <dgm:t>
        <a:bodyPr/>
        <a:lstStyle/>
        <a:p>
          <a:r>
            <a:rPr lang="es-ES" sz="2000" b="1" dirty="0"/>
            <a:t>Estabilidad del Equipo de Gestión</a:t>
          </a:r>
          <a:endParaRPr lang="en-US" sz="2000" b="1" dirty="0"/>
        </a:p>
      </dgm:t>
    </dgm:pt>
    <dgm:pt modelId="{41178FFF-BB11-421D-87E9-8FE2430D2733}" type="parTrans" cxnId="{63BE4412-7C13-4914-80A5-9D3A2078836B}">
      <dgm:prSet/>
      <dgm:spPr/>
      <dgm:t>
        <a:bodyPr/>
        <a:lstStyle/>
        <a:p>
          <a:endParaRPr lang="en-US"/>
        </a:p>
      </dgm:t>
    </dgm:pt>
    <dgm:pt modelId="{A32C26B8-A457-4909-8756-F84A72AAF340}" type="sibTrans" cxnId="{63BE4412-7C13-4914-80A5-9D3A2078836B}">
      <dgm:prSet/>
      <dgm:spPr/>
      <dgm:t>
        <a:bodyPr/>
        <a:lstStyle/>
        <a:p>
          <a:endParaRPr lang="en-US"/>
        </a:p>
      </dgm:t>
    </dgm:pt>
    <dgm:pt modelId="{7E9855E7-1597-43B4-BD1F-48FAB6222A11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noFill/>
        <a:ln>
          <a:solidFill>
            <a:schemeClr val="accent5"/>
          </a:solidFill>
        </a:ln>
      </dgm:spPr>
      <dgm:t>
        <a:bodyPr anchor="ctr"/>
        <a:lstStyle/>
        <a:p>
          <a:pPr algn="l"/>
          <a:r>
            <a:rPr lang="es-ES" sz="1800" dirty="0">
              <a:solidFill>
                <a:schemeClr val="accent1"/>
              </a:solidFill>
            </a:rPr>
            <a:t>Es importante mantener un equipo cohesivo y estable para garantizar una ejecución efectiva de las políticas y prácticas de relaciones comunitarias.</a:t>
          </a:r>
          <a:endParaRPr lang="en-US" sz="1800" dirty="0">
            <a:solidFill>
              <a:schemeClr val="accent1"/>
            </a:solidFill>
          </a:endParaRPr>
        </a:p>
      </dgm:t>
    </dgm:pt>
    <dgm:pt modelId="{6A45FFA8-A06B-4725-B30A-A29CCDFDF9A5}" type="parTrans" cxnId="{8867859F-E51F-4001-B93E-42984A669743}">
      <dgm:prSet/>
      <dgm:spPr/>
      <dgm:t>
        <a:bodyPr/>
        <a:lstStyle/>
        <a:p>
          <a:endParaRPr lang="en-US"/>
        </a:p>
      </dgm:t>
    </dgm:pt>
    <dgm:pt modelId="{A0EE5FEF-DD00-44AC-AC97-4715A84BAC6A}" type="sibTrans" cxnId="{8867859F-E51F-4001-B93E-42984A669743}">
      <dgm:prSet/>
      <dgm:spPr/>
      <dgm:t>
        <a:bodyPr/>
        <a:lstStyle/>
        <a:p>
          <a:endParaRPr lang="en-US"/>
        </a:p>
      </dgm:t>
    </dgm:pt>
    <dgm:pt modelId="{FF7485D2-737E-4393-82F2-7CFE596FC689}">
      <dgm:prSet phldrT="[Text]" custT="1"/>
      <dgm:spPr/>
      <dgm:t>
        <a:bodyPr/>
        <a:lstStyle/>
        <a:p>
          <a:r>
            <a:rPr lang="es-ES" sz="2000" b="1" dirty="0"/>
            <a:t>Integración del Equipo en la Comunidad</a:t>
          </a:r>
          <a:endParaRPr lang="en-US" sz="2000" b="1" dirty="0"/>
        </a:p>
      </dgm:t>
    </dgm:pt>
    <dgm:pt modelId="{3B2A87E9-86B1-42CA-B53B-5838FC17F121}" type="parTrans" cxnId="{ABAAF4F2-9CF0-4B5A-8EA4-3633DD540962}">
      <dgm:prSet/>
      <dgm:spPr/>
      <dgm:t>
        <a:bodyPr/>
        <a:lstStyle/>
        <a:p>
          <a:endParaRPr lang="en-US"/>
        </a:p>
      </dgm:t>
    </dgm:pt>
    <dgm:pt modelId="{B012FD22-7F28-44EB-9CFA-76ABC546078E}" type="sibTrans" cxnId="{ABAAF4F2-9CF0-4B5A-8EA4-3633DD540962}">
      <dgm:prSet/>
      <dgm:spPr/>
      <dgm:t>
        <a:bodyPr/>
        <a:lstStyle/>
        <a:p>
          <a:endParaRPr lang="en-US"/>
        </a:p>
      </dgm:t>
    </dgm:pt>
    <dgm:pt modelId="{11037B3D-D3E9-4782-8CEC-24661D1E16F3}">
      <dgm:prSet phldrT="[Text]" custT="1"/>
      <dgm:spPr/>
      <dgm:t>
        <a:bodyPr/>
        <a:lstStyle/>
        <a:p>
          <a:r>
            <a:rPr lang="es-ES" sz="2000" b="1" dirty="0"/>
            <a:t>Impacto de la Continuidad</a:t>
          </a:r>
          <a:endParaRPr lang="en-US" sz="2000" b="1" dirty="0"/>
        </a:p>
      </dgm:t>
    </dgm:pt>
    <dgm:pt modelId="{F18722F0-94F3-4B88-84B8-3CBCF4F64426}" type="parTrans" cxnId="{F1E802C6-E9D4-443B-86F7-4F373CF41684}">
      <dgm:prSet/>
      <dgm:spPr/>
      <dgm:t>
        <a:bodyPr/>
        <a:lstStyle/>
        <a:p>
          <a:endParaRPr lang="en-US"/>
        </a:p>
      </dgm:t>
    </dgm:pt>
    <dgm:pt modelId="{BAA02EFA-28AC-48E1-A65C-FD457C07CCF9}" type="sibTrans" cxnId="{F1E802C6-E9D4-443B-86F7-4F373CF41684}">
      <dgm:prSet/>
      <dgm:spPr/>
      <dgm:t>
        <a:bodyPr/>
        <a:lstStyle/>
        <a:p>
          <a:endParaRPr lang="en-US"/>
        </a:p>
      </dgm:t>
    </dgm:pt>
    <dgm:pt modelId="{1814322E-DC67-40DD-9E79-95660D2BFB0B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noFill/>
        <a:ln>
          <a:solidFill>
            <a:schemeClr val="accent5"/>
          </a:solidFill>
        </a:ln>
      </dgm:spPr>
      <dgm:t>
        <a:bodyPr anchor="ctr"/>
        <a:lstStyle/>
        <a:p>
          <a:r>
            <a:rPr lang="es-ES" sz="1800" dirty="0">
              <a:solidFill>
                <a:schemeClr val="accent1"/>
              </a:solidFill>
            </a:rPr>
            <a:t>La estabilidad en el equipo contribuye a una comunicación consistente y efectiva tanto interna como externamente.</a:t>
          </a:r>
          <a:endParaRPr lang="en-US" sz="1800" dirty="0">
            <a:solidFill>
              <a:schemeClr val="accent1"/>
            </a:solidFill>
          </a:endParaRPr>
        </a:p>
      </dgm:t>
    </dgm:pt>
    <dgm:pt modelId="{C902F87D-A081-43C9-B6FB-2CE5DCD174DB}" type="parTrans" cxnId="{A9C87EF1-1292-4B50-8E98-797C3F477F2C}">
      <dgm:prSet/>
      <dgm:spPr/>
      <dgm:t>
        <a:bodyPr/>
        <a:lstStyle/>
        <a:p>
          <a:endParaRPr lang="en-US"/>
        </a:p>
      </dgm:t>
    </dgm:pt>
    <dgm:pt modelId="{FD1F8704-D61F-4EED-A193-F4350AAA3EED}" type="sibTrans" cxnId="{A9C87EF1-1292-4B50-8E98-797C3F477F2C}">
      <dgm:prSet/>
      <dgm:spPr/>
      <dgm:t>
        <a:bodyPr/>
        <a:lstStyle/>
        <a:p>
          <a:endParaRPr lang="en-US"/>
        </a:p>
      </dgm:t>
    </dgm:pt>
    <dgm:pt modelId="{14A385F3-A550-4ECF-A265-5A74EC765586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noFill/>
        <a:ln>
          <a:solidFill>
            <a:schemeClr val="accent5"/>
          </a:solidFill>
        </a:ln>
      </dgm:spPr>
      <dgm:t>
        <a:bodyPr anchor="ctr"/>
        <a:lstStyle/>
        <a:p>
          <a:r>
            <a:rPr lang="es-ES" sz="1800" dirty="0">
              <a:solidFill>
                <a:schemeClr val="accent1"/>
              </a:solidFill>
            </a:rPr>
            <a:t>Es beneficioso tener miembros del equipo de relaciones comunitarias viviendo dentro de la comunidad para facilitar la comunicación y el entendimiento mutuo.</a:t>
          </a:r>
          <a:endParaRPr lang="en-US" sz="1800" dirty="0">
            <a:solidFill>
              <a:schemeClr val="accent1"/>
            </a:solidFill>
          </a:endParaRPr>
        </a:p>
      </dgm:t>
    </dgm:pt>
    <dgm:pt modelId="{6202B8DF-C1C5-4C7F-BD97-790EE55D598C}" type="parTrans" cxnId="{85A9E151-4746-4852-84D9-ECFF698F8231}">
      <dgm:prSet/>
      <dgm:spPr/>
      <dgm:t>
        <a:bodyPr/>
        <a:lstStyle/>
        <a:p>
          <a:endParaRPr lang="en-US"/>
        </a:p>
      </dgm:t>
    </dgm:pt>
    <dgm:pt modelId="{30A8C49F-0959-4C91-9D99-83CD79ACBAC9}" type="sibTrans" cxnId="{85A9E151-4746-4852-84D9-ECFF698F8231}">
      <dgm:prSet/>
      <dgm:spPr/>
      <dgm:t>
        <a:bodyPr/>
        <a:lstStyle/>
        <a:p>
          <a:endParaRPr lang="en-US"/>
        </a:p>
      </dgm:t>
    </dgm:pt>
    <dgm:pt modelId="{17AC513E-7A5A-420A-8B87-2083D57F369A}" type="pres">
      <dgm:prSet presAssocID="{77694203-B55E-4809-B6E5-F42754A51BB7}" presName="diagram" presStyleCnt="0">
        <dgm:presLayoutVars>
          <dgm:dir/>
          <dgm:animLvl val="lvl"/>
          <dgm:resizeHandles val="exact"/>
        </dgm:presLayoutVars>
      </dgm:prSet>
      <dgm:spPr/>
    </dgm:pt>
    <dgm:pt modelId="{D4151587-B812-488B-A7AF-DDA2934F215C}" type="pres">
      <dgm:prSet presAssocID="{52690935-6D13-4DBA-960F-F1677D1248E2}" presName="compNode" presStyleCnt="0"/>
      <dgm:spPr/>
    </dgm:pt>
    <dgm:pt modelId="{BEE16482-AF30-4C2E-8A4E-66DBEEF401DA}" type="pres">
      <dgm:prSet presAssocID="{52690935-6D13-4DBA-960F-F1677D1248E2}" presName="childRect" presStyleLbl="bgAcc1" presStyleIdx="0" presStyleCnt="3">
        <dgm:presLayoutVars>
          <dgm:bulletEnabled val="1"/>
        </dgm:presLayoutVars>
      </dgm:prSet>
      <dgm:spPr/>
    </dgm:pt>
    <dgm:pt modelId="{EF9B932F-B89C-45FE-AE24-FC80775EA5E0}" type="pres">
      <dgm:prSet presAssocID="{52690935-6D13-4DBA-960F-F1677D1248E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53CA427-614F-4D09-B6EF-C2691003AB2A}" type="pres">
      <dgm:prSet presAssocID="{52690935-6D13-4DBA-960F-F1677D1248E2}" presName="parentRect" presStyleLbl="alignNode1" presStyleIdx="0" presStyleCnt="3"/>
      <dgm:spPr/>
    </dgm:pt>
    <dgm:pt modelId="{7393BDCA-EFD5-469E-A325-88A5DAA27381}" type="pres">
      <dgm:prSet presAssocID="{52690935-6D13-4DBA-960F-F1677D1248E2}" presName="adorn" presStyleLbl="fgAccFollowNode1" presStyleIdx="0" presStyleCnt="3" custScaleX="130182" custScaleY="130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>
          <a:solidFill>
            <a:schemeClr val="accent5"/>
          </a:solidFill>
        </a:ln>
      </dgm:spPr>
    </dgm:pt>
    <dgm:pt modelId="{68278A3A-598E-43C3-989B-C962A8036171}" type="pres">
      <dgm:prSet presAssocID="{A32C26B8-A457-4909-8756-F84A72AAF340}" presName="sibTrans" presStyleLbl="sibTrans2D1" presStyleIdx="0" presStyleCnt="0"/>
      <dgm:spPr/>
    </dgm:pt>
    <dgm:pt modelId="{BA3A7AC0-45D9-4C39-BDC8-F23E67F9AB7C}" type="pres">
      <dgm:prSet presAssocID="{FF7485D2-737E-4393-82F2-7CFE596FC689}" presName="compNode" presStyleCnt="0"/>
      <dgm:spPr/>
    </dgm:pt>
    <dgm:pt modelId="{C92855AD-B585-47D8-BEA6-90A03624DE79}" type="pres">
      <dgm:prSet presAssocID="{FF7485D2-737E-4393-82F2-7CFE596FC689}" presName="childRect" presStyleLbl="bgAcc1" presStyleIdx="1" presStyleCnt="3">
        <dgm:presLayoutVars>
          <dgm:bulletEnabled val="1"/>
        </dgm:presLayoutVars>
      </dgm:prSet>
      <dgm:spPr/>
    </dgm:pt>
    <dgm:pt modelId="{551772C2-0EB0-4A10-9A3E-AFFCD7F46B86}" type="pres">
      <dgm:prSet presAssocID="{FF7485D2-737E-4393-82F2-7CFE596FC68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DBCA42-3F07-442B-A353-FF1A1352EB48}" type="pres">
      <dgm:prSet presAssocID="{FF7485D2-737E-4393-82F2-7CFE596FC689}" presName="parentRect" presStyleLbl="alignNode1" presStyleIdx="1" presStyleCnt="3"/>
      <dgm:spPr/>
    </dgm:pt>
    <dgm:pt modelId="{F56A11CE-483E-48AD-BE7A-6E2F8804D785}" type="pres">
      <dgm:prSet presAssocID="{FF7485D2-737E-4393-82F2-7CFE596FC689}" presName="adorn" presStyleLbl="fgAccFollowNode1" presStyleIdx="1" presStyleCnt="3" custScaleX="138900" custScaleY="1389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>
          <a:solidFill>
            <a:schemeClr val="accent5">
              <a:alpha val="90000"/>
            </a:schemeClr>
          </a:solidFill>
        </a:ln>
      </dgm:spPr>
    </dgm:pt>
    <dgm:pt modelId="{1E38C1E2-9DE0-4229-9550-8CDC2A38DF1F}" type="pres">
      <dgm:prSet presAssocID="{B012FD22-7F28-44EB-9CFA-76ABC546078E}" presName="sibTrans" presStyleLbl="sibTrans2D1" presStyleIdx="0" presStyleCnt="0"/>
      <dgm:spPr/>
    </dgm:pt>
    <dgm:pt modelId="{43936174-1E44-4250-BFF4-6A21CFAE20D3}" type="pres">
      <dgm:prSet presAssocID="{11037B3D-D3E9-4782-8CEC-24661D1E16F3}" presName="compNode" presStyleCnt="0"/>
      <dgm:spPr/>
    </dgm:pt>
    <dgm:pt modelId="{6416F06C-1E07-4E0E-B51C-4841EECFA8A8}" type="pres">
      <dgm:prSet presAssocID="{11037B3D-D3E9-4782-8CEC-24661D1E16F3}" presName="childRect" presStyleLbl="bgAcc1" presStyleIdx="2" presStyleCnt="3">
        <dgm:presLayoutVars>
          <dgm:bulletEnabled val="1"/>
        </dgm:presLayoutVars>
      </dgm:prSet>
      <dgm:spPr/>
    </dgm:pt>
    <dgm:pt modelId="{0B5A3E59-BA68-4CD2-8D2D-7C328E186AB4}" type="pres">
      <dgm:prSet presAssocID="{11037B3D-D3E9-4782-8CEC-24661D1E16F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9776D16-35BD-46B6-997C-6061DC81F40A}" type="pres">
      <dgm:prSet presAssocID="{11037B3D-D3E9-4782-8CEC-24661D1E16F3}" presName="parentRect" presStyleLbl="alignNode1" presStyleIdx="2" presStyleCnt="3"/>
      <dgm:spPr/>
    </dgm:pt>
    <dgm:pt modelId="{9C29B2B0-3252-46D1-9A5F-C4A2D795D81E}" type="pres">
      <dgm:prSet presAssocID="{11037B3D-D3E9-4782-8CEC-24661D1E16F3}" presName="adorn" presStyleLbl="fgAccFollowNode1" presStyleIdx="2" presStyleCnt="3" custScaleX="133548" custScaleY="1335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>
          <a:solidFill>
            <a:schemeClr val="accent5"/>
          </a:solidFill>
        </a:ln>
      </dgm:spPr>
    </dgm:pt>
  </dgm:ptLst>
  <dgm:cxnLst>
    <dgm:cxn modelId="{94B76D0B-2930-4B53-ABF0-770DD81440F6}" type="presOf" srcId="{11037B3D-D3E9-4782-8CEC-24661D1E16F3}" destId="{0B5A3E59-BA68-4CD2-8D2D-7C328E186AB4}" srcOrd="0" destOrd="0" presId="urn:microsoft.com/office/officeart/2005/8/layout/bList2"/>
    <dgm:cxn modelId="{63BE4412-7C13-4914-80A5-9D3A2078836B}" srcId="{77694203-B55E-4809-B6E5-F42754A51BB7}" destId="{52690935-6D13-4DBA-960F-F1677D1248E2}" srcOrd="0" destOrd="0" parTransId="{41178FFF-BB11-421D-87E9-8FE2430D2733}" sibTransId="{A32C26B8-A457-4909-8756-F84A72AAF340}"/>
    <dgm:cxn modelId="{152B4615-5858-42CD-8936-C061F10E980E}" type="presOf" srcId="{77694203-B55E-4809-B6E5-F42754A51BB7}" destId="{17AC513E-7A5A-420A-8B87-2083D57F369A}" srcOrd="0" destOrd="0" presId="urn:microsoft.com/office/officeart/2005/8/layout/bList2"/>
    <dgm:cxn modelId="{78C0CF3E-0276-41DC-86FC-4EBC0284D15F}" type="presOf" srcId="{FF7485D2-737E-4393-82F2-7CFE596FC689}" destId="{551772C2-0EB0-4A10-9A3E-AFFCD7F46B86}" srcOrd="0" destOrd="0" presId="urn:microsoft.com/office/officeart/2005/8/layout/bList2"/>
    <dgm:cxn modelId="{85A9E151-4746-4852-84D9-ECFF698F8231}" srcId="{FF7485D2-737E-4393-82F2-7CFE596FC689}" destId="{14A385F3-A550-4ECF-A265-5A74EC765586}" srcOrd="0" destOrd="0" parTransId="{6202B8DF-C1C5-4C7F-BD97-790EE55D598C}" sibTransId="{30A8C49F-0959-4C91-9D99-83CD79ACBAC9}"/>
    <dgm:cxn modelId="{C43E0782-F705-4792-8FC9-A9CA2C031945}" type="presOf" srcId="{52690935-6D13-4DBA-960F-F1677D1248E2}" destId="{F53CA427-614F-4D09-B6EF-C2691003AB2A}" srcOrd="1" destOrd="0" presId="urn:microsoft.com/office/officeart/2005/8/layout/bList2"/>
    <dgm:cxn modelId="{93E35889-F40C-4B1F-9AD5-A75CB70831B7}" type="presOf" srcId="{7E9855E7-1597-43B4-BD1F-48FAB6222A11}" destId="{BEE16482-AF30-4C2E-8A4E-66DBEEF401DA}" srcOrd="0" destOrd="0" presId="urn:microsoft.com/office/officeart/2005/8/layout/bList2"/>
    <dgm:cxn modelId="{BB54DE94-49C6-4AB0-9B12-A0BADD6E7192}" type="presOf" srcId="{11037B3D-D3E9-4782-8CEC-24661D1E16F3}" destId="{19776D16-35BD-46B6-997C-6061DC81F40A}" srcOrd="1" destOrd="0" presId="urn:microsoft.com/office/officeart/2005/8/layout/bList2"/>
    <dgm:cxn modelId="{8867859F-E51F-4001-B93E-42984A669743}" srcId="{52690935-6D13-4DBA-960F-F1677D1248E2}" destId="{7E9855E7-1597-43B4-BD1F-48FAB6222A11}" srcOrd="0" destOrd="0" parTransId="{6A45FFA8-A06B-4725-B30A-A29CCDFDF9A5}" sibTransId="{A0EE5FEF-DD00-44AC-AC97-4715A84BAC6A}"/>
    <dgm:cxn modelId="{9C770FAA-B6B1-4818-A7BE-5C0F51AA9C65}" type="presOf" srcId="{FF7485D2-737E-4393-82F2-7CFE596FC689}" destId="{75DBCA42-3F07-442B-A353-FF1A1352EB48}" srcOrd="1" destOrd="0" presId="urn:microsoft.com/office/officeart/2005/8/layout/bList2"/>
    <dgm:cxn modelId="{1B19F5B6-2910-4FA5-A469-6DDF31B38E59}" type="presOf" srcId="{B012FD22-7F28-44EB-9CFA-76ABC546078E}" destId="{1E38C1E2-9DE0-4229-9550-8CDC2A38DF1F}" srcOrd="0" destOrd="0" presId="urn:microsoft.com/office/officeart/2005/8/layout/bList2"/>
    <dgm:cxn modelId="{98066BC1-6D03-4CEA-BFBA-60F86C746B46}" type="presOf" srcId="{1814322E-DC67-40DD-9E79-95660D2BFB0B}" destId="{6416F06C-1E07-4E0E-B51C-4841EECFA8A8}" srcOrd="0" destOrd="0" presId="urn:microsoft.com/office/officeart/2005/8/layout/bList2"/>
    <dgm:cxn modelId="{F1E802C6-E9D4-443B-86F7-4F373CF41684}" srcId="{77694203-B55E-4809-B6E5-F42754A51BB7}" destId="{11037B3D-D3E9-4782-8CEC-24661D1E16F3}" srcOrd="2" destOrd="0" parTransId="{F18722F0-94F3-4B88-84B8-3CBCF4F64426}" sibTransId="{BAA02EFA-28AC-48E1-A65C-FD457C07CCF9}"/>
    <dgm:cxn modelId="{2A8D35DC-FF53-41F3-8549-904A6F649D67}" type="presOf" srcId="{52690935-6D13-4DBA-960F-F1677D1248E2}" destId="{EF9B932F-B89C-45FE-AE24-FC80775EA5E0}" srcOrd="0" destOrd="0" presId="urn:microsoft.com/office/officeart/2005/8/layout/bList2"/>
    <dgm:cxn modelId="{7EAFCFE9-0C27-4E95-9205-3EE848CAC6F0}" type="presOf" srcId="{A32C26B8-A457-4909-8756-F84A72AAF340}" destId="{68278A3A-598E-43C3-989B-C962A8036171}" srcOrd="0" destOrd="0" presId="urn:microsoft.com/office/officeart/2005/8/layout/bList2"/>
    <dgm:cxn modelId="{A9C87EF1-1292-4B50-8E98-797C3F477F2C}" srcId="{11037B3D-D3E9-4782-8CEC-24661D1E16F3}" destId="{1814322E-DC67-40DD-9E79-95660D2BFB0B}" srcOrd="0" destOrd="0" parTransId="{C902F87D-A081-43C9-B6FB-2CE5DCD174DB}" sibTransId="{FD1F8704-D61F-4EED-A193-F4350AAA3EED}"/>
    <dgm:cxn modelId="{ABAAF4F2-9CF0-4B5A-8EA4-3633DD540962}" srcId="{77694203-B55E-4809-B6E5-F42754A51BB7}" destId="{FF7485D2-737E-4393-82F2-7CFE596FC689}" srcOrd="1" destOrd="0" parTransId="{3B2A87E9-86B1-42CA-B53B-5838FC17F121}" sibTransId="{B012FD22-7F28-44EB-9CFA-76ABC546078E}"/>
    <dgm:cxn modelId="{E3CEBCF8-29BE-4443-BB09-B17180EE3525}" type="presOf" srcId="{14A385F3-A550-4ECF-A265-5A74EC765586}" destId="{C92855AD-B585-47D8-BEA6-90A03624DE79}" srcOrd="0" destOrd="0" presId="urn:microsoft.com/office/officeart/2005/8/layout/bList2"/>
    <dgm:cxn modelId="{8B2A16BD-4618-4051-BE6D-0528609FB3A5}" type="presParOf" srcId="{17AC513E-7A5A-420A-8B87-2083D57F369A}" destId="{D4151587-B812-488B-A7AF-DDA2934F215C}" srcOrd="0" destOrd="0" presId="urn:microsoft.com/office/officeart/2005/8/layout/bList2"/>
    <dgm:cxn modelId="{38672022-F81B-4882-B7CA-14D3F2E72F45}" type="presParOf" srcId="{D4151587-B812-488B-A7AF-DDA2934F215C}" destId="{BEE16482-AF30-4C2E-8A4E-66DBEEF401DA}" srcOrd="0" destOrd="0" presId="urn:microsoft.com/office/officeart/2005/8/layout/bList2"/>
    <dgm:cxn modelId="{C9B1B466-2D56-4972-90E2-7B5EB67C4B56}" type="presParOf" srcId="{D4151587-B812-488B-A7AF-DDA2934F215C}" destId="{EF9B932F-B89C-45FE-AE24-FC80775EA5E0}" srcOrd="1" destOrd="0" presId="urn:microsoft.com/office/officeart/2005/8/layout/bList2"/>
    <dgm:cxn modelId="{1A9D3D1B-9922-40B9-BB62-C8AC4190EEFA}" type="presParOf" srcId="{D4151587-B812-488B-A7AF-DDA2934F215C}" destId="{F53CA427-614F-4D09-B6EF-C2691003AB2A}" srcOrd="2" destOrd="0" presId="urn:microsoft.com/office/officeart/2005/8/layout/bList2"/>
    <dgm:cxn modelId="{F1E82858-CB9A-46C8-969E-0385701CEB88}" type="presParOf" srcId="{D4151587-B812-488B-A7AF-DDA2934F215C}" destId="{7393BDCA-EFD5-469E-A325-88A5DAA27381}" srcOrd="3" destOrd="0" presId="urn:microsoft.com/office/officeart/2005/8/layout/bList2"/>
    <dgm:cxn modelId="{732AEB85-8850-4278-8E56-F21772B07ECB}" type="presParOf" srcId="{17AC513E-7A5A-420A-8B87-2083D57F369A}" destId="{68278A3A-598E-43C3-989B-C962A8036171}" srcOrd="1" destOrd="0" presId="urn:microsoft.com/office/officeart/2005/8/layout/bList2"/>
    <dgm:cxn modelId="{8D5A2138-6191-4C2A-A5B3-09828EC5A516}" type="presParOf" srcId="{17AC513E-7A5A-420A-8B87-2083D57F369A}" destId="{BA3A7AC0-45D9-4C39-BDC8-F23E67F9AB7C}" srcOrd="2" destOrd="0" presId="urn:microsoft.com/office/officeart/2005/8/layout/bList2"/>
    <dgm:cxn modelId="{033D0C72-4282-44DE-A3DB-2FDDE8CA6056}" type="presParOf" srcId="{BA3A7AC0-45D9-4C39-BDC8-F23E67F9AB7C}" destId="{C92855AD-B585-47D8-BEA6-90A03624DE79}" srcOrd="0" destOrd="0" presId="urn:microsoft.com/office/officeart/2005/8/layout/bList2"/>
    <dgm:cxn modelId="{00541BB8-36A3-44E8-9942-BBFF0B66B06B}" type="presParOf" srcId="{BA3A7AC0-45D9-4C39-BDC8-F23E67F9AB7C}" destId="{551772C2-0EB0-4A10-9A3E-AFFCD7F46B86}" srcOrd="1" destOrd="0" presId="urn:microsoft.com/office/officeart/2005/8/layout/bList2"/>
    <dgm:cxn modelId="{E1F97141-3AAA-4EFF-B74E-E240431BE9B0}" type="presParOf" srcId="{BA3A7AC0-45D9-4C39-BDC8-F23E67F9AB7C}" destId="{75DBCA42-3F07-442B-A353-FF1A1352EB48}" srcOrd="2" destOrd="0" presId="urn:microsoft.com/office/officeart/2005/8/layout/bList2"/>
    <dgm:cxn modelId="{404762A1-3A29-4672-B5C1-E0341C5DB8DE}" type="presParOf" srcId="{BA3A7AC0-45D9-4C39-BDC8-F23E67F9AB7C}" destId="{F56A11CE-483E-48AD-BE7A-6E2F8804D785}" srcOrd="3" destOrd="0" presId="urn:microsoft.com/office/officeart/2005/8/layout/bList2"/>
    <dgm:cxn modelId="{52ADF1F7-B843-4F1D-9C5B-0166A9E984AC}" type="presParOf" srcId="{17AC513E-7A5A-420A-8B87-2083D57F369A}" destId="{1E38C1E2-9DE0-4229-9550-8CDC2A38DF1F}" srcOrd="3" destOrd="0" presId="urn:microsoft.com/office/officeart/2005/8/layout/bList2"/>
    <dgm:cxn modelId="{67C13F24-D9B9-4DC3-8EA3-05EC4196AE46}" type="presParOf" srcId="{17AC513E-7A5A-420A-8B87-2083D57F369A}" destId="{43936174-1E44-4250-BFF4-6A21CFAE20D3}" srcOrd="4" destOrd="0" presId="urn:microsoft.com/office/officeart/2005/8/layout/bList2"/>
    <dgm:cxn modelId="{EAF69352-5508-4644-BA15-88EA43C802B9}" type="presParOf" srcId="{43936174-1E44-4250-BFF4-6A21CFAE20D3}" destId="{6416F06C-1E07-4E0E-B51C-4841EECFA8A8}" srcOrd="0" destOrd="0" presId="urn:microsoft.com/office/officeart/2005/8/layout/bList2"/>
    <dgm:cxn modelId="{C3D0EC4D-4FE9-4350-8C22-A3056C1539AA}" type="presParOf" srcId="{43936174-1E44-4250-BFF4-6A21CFAE20D3}" destId="{0B5A3E59-BA68-4CD2-8D2D-7C328E186AB4}" srcOrd="1" destOrd="0" presId="urn:microsoft.com/office/officeart/2005/8/layout/bList2"/>
    <dgm:cxn modelId="{803046F0-E7FB-469E-8E5C-176CEAF251BD}" type="presParOf" srcId="{43936174-1E44-4250-BFF4-6A21CFAE20D3}" destId="{19776D16-35BD-46B6-997C-6061DC81F40A}" srcOrd="2" destOrd="0" presId="urn:microsoft.com/office/officeart/2005/8/layout/bList2"/>
    <dgm:cxn modelId="{65C954FB-9D74-4DF3-AE06-49494D65029D}" type="presParOf" srcId="{43936174-1E44-4250-BFF4-6A21CFAE20D3}" destId="{9C29B2B0-3252-46D1-9A5F-C4A2D795D81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AB74F-A8C4-4506-8801-2E46BAD474EE}">
      <dsp:nvSpPr>
        <dsp:cNvPr id="0" name=""/>
        <dsp:cNvSpPr/>
      </dsp:nvSpPr>
      <dsp:spPr>
        <a:xfrm rot="5400000">
          <a:off x="4324238" y="-1626941"/>
          <a:ext cx="1041865" cy="456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accent1"/>
              </a:solidFill>
            </a:rPr>
            <a:t>La confianza se basa en la fiabilidad y la consistencia; fallar en cumplir promesas puede destruir rápidamente la confianza ganada.</a:t>
          </a:r>
          <a:endParaRPr lang="en-US" sz="1400" kern="1200" dirty="0">
            <a:solidFill>
              <a:schemeClr val="accent1"/>
            </a:solidFill>
          </a:endParaRPr>
        </a:p>
      </dsp:txBody>
      <dsp:txXfrm rot="-5400000">
        <a:off x="2565090" y="183067"/>
        <a:ext cx="4509301" cy="940145"/>
      </dsp:txXfrm>
    </dsp:sp>
    <dsp:sp modelId="{055E3E18-457C-46F2-9122-4AD9505DC9F0}">
      <dsp:nvSpPr>
        <dsp:cNvPr id="0" name=""/>
        <dsp:cNvSpPr/>
      </dsp:nvSpPr>
      <dsp:spPr>
        <a:xfrm>
          <a:off x="0" y="1973"/>
          <a:ext cx="2565090" cy="1302332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La Importancia de cumplir compromisos: </a:t>
          </a:r>
          <a:endParaRPr lang="en-US" sz="2000" b="1" kern="1200" dirty="0"/>
        </a:p>
      </dsp:txBody>
      <dsp:txXfrm>
        <a:off x="63575" y="65548"/>
        <a:ext cx="2437940" cy="1175182"/>
      </dsp:txXfrm>
    </dsp:sp>
    <dsp:sp modelId="{08AB8FB1-4DBB-40D2-89B5-A203159E7957}">
      <dsp:nvSpPr>
        <dsp:cNvPr id="0" name=""/>
        <dsp:cNvSpPr/>
      </dsp:nvSpPr>
      <dsp:spPr>
        <a:xfrm rot="5400000">
          <a:off x="4324238" y="-259492"/>
          <a:ext cx="1041865" cy="456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accent1"/>
              </a:solidFill>
            </a:rPr>
            <a:t>Bajo la dirección de la Vicepresidencia para Las </a:t>
          </a:r>
          <a:r>
            <a:rPr lang="es-ES" sz="1400" kern="1200" dirty="0" err="1">
              <a:solidFill>
                <a:schemeClr val="accent1"/>
              </a:solidFill>
            </a:rPr>
            <a:t>Americas</a:t>
          </a:r>
          <a:r>
            <a:rPr lang="es-ES" sz="1400" kern="1200" dirty="0">
              <a:solidFill>
                <a:schemeClr val="accent1"/>
              </a:solidFill>
            </a:rPr>
            <a:t>, Cerro Corona buscó activamente oportunidades para demostrar su buena fe, como cumplir con proyectos comunitarios a tiempo y conforme a lo prometidos.</a:t>
          </a:r>
          <a:endParaRPr lang="en-US" sz="1400" kern="1200" dirty="0">
            <a:solidFill>
              <a:schemeClr val="accent1"/>
            </a:solidFill>
          </a:endParaRPr>
        </a:p>
      </dsp:txBody>
      <dsp:txXfrm rot="-5400000">
        <a:off x="2565090" y="1550516"/>
        <a:ext cx="4509301" cy="940145"/>
      </dsp:txXfrm>
    </dsp:sp>
    <dsp:sp modelId="{D201E219-9515-418B-9358-EC5EB7C2A13D}">
      <dsp:nvSpPr>
        <dsp:cNvPr id="0" name=""/>
        <dsp:cNvSpPr/>
      </dsp:nvSpPr>
      <dsp:spPr>
        <a:xfrm>
          <a:off x="0" y="1369421"/>
          <a:ext cx="2565090" cy="1302332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Ejemplos de compromisos: </a:t>
          </a:r>
          <a:endParaRPr lang="en-US" sz="2000" b="1" kern="1200" dirty="0"/>
        </a:p>
      </dsp:txBody>
      <dsp:txXfrm>
        <a:off x="63575" y="1432996"/>
        <a:ext cx="2437940" cy="1175182"/>
      </dsp:txXfrm>
    </dsp:sp>
    <dsp:sp modelId="{C307DB9C-F71C-4859-A0A8-3BF8FDD3270D}">
      <dsp:nvSpPr>
        <dsp:cNvPr id="0" name=""/>
        <dsp:cNvSpPr/>
      </dsp:nvSpPr>
      <dsp:spPr>
        <a:xfrm rot="5400000">
          <a:off x="4324238" y="1107956"/>
          <a:ext cx="1041865" cy="456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accent1"/>
              </a:solidFill>
            </a:rPr>
            <a:t>La empresa reconoció y corrigió rápidamente los períodos en los que los compromisos no se seguían adecuadamente, mostrando un compromiso con la mejora continua.</a:t>
          </a:r>
          <a:endParaRPr lang="en-US" sz="1400" kern="1200" dirty="0">
            <a:solidFill>
              <a:schemeClr val="accent1"/>
            </a:solidFill>
          </a:endParaRPr>
        </a:p>
      </dsp:txBody>
      <dsp:txXfrm rot="-5400000">
        <a:off x="2565090" y="2917964"/>
        <a:ext cx="4509301" cy="940145"/>
      </dsp:txXfrm>
    </dsp:sp>
    <dsp:sp modelId="{F20135C6-798F-440C-8969-E27B21FE711B}">
      <dsp:nvSpPr>
        <dsp:cNvPr id="0" name=""/>
        <dsp:cNvSpPr/>
      </dsp:nvSpPr>
      <dsp:spPr>
        <a:xfrm>
          <a:off x="0" y="2736870"/>
          <a:ext cx="2565090" cy="1302332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Aprendizaje continuo</a:t>
          </a:r>
          <a:r>
            <a:rPr lang="en-US" sz="2000" kern="1200" dirty="0"/>
            <a:t>:</a:t>
          </a:r>
        </a:p>
      </dsp:txBody>
      <dsp:txXfrm>
        <a:off x="63575" y="2800445"/>
        <a:ext cx="2437940" cy="1175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CE2CE-D981-4CAD-B82E-73B2862F3678}">
      <dsp:nvSpPr>
        <dsp:cNvPr id="0" name=""/>
        <dsp:cNvSpPr/>
      </dsp:nvSpPr>
      <dsp:spPr>
        <a:xfrm rot="5400000">
          <a:off x="4449119" y="-1653090"/>
          <a:ext cx="1296819" cy="479767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chemeClr val="accent1"/>
              </a:solidFill>
            </a:rPr>
            <a:t> La importancia de admitir y corregir errores para recuperar la confianza.</a:t>
          </a:r>
          <a:endParaRPr lang="en-US" sz="1400" kern="1200" dirty="0">
            <a:solidFill>
              <a:schemeClr val="accent1"/>
            </a:solidFill>
          </a:endParaRPr>
        </a:p>
      </dsp:txBody>
      <dsp:txXfrm rot="-5400000">
        <a:off x="2698692" y="160642"/>
        <a:ext cx="4734369" cy="1170209"/>
      </dsp:txXfrm>
    </dsp:sp>
    <dsp:sp modelId="{6C699D24-78A7-4D8E-AC0A-2B58F4F1BB72}">
      <dsp:nvSpPr>
        <dsp:cNvPr id="0" name=""/>
        <dsp:cNvSpPr/>
      </dsp:nvSpPr>
      <dsp:spPr>
        <a:xfrm>
          <a:off x="0" y="1126"/>
          <a:ext cx="2698692" cy="14063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Reconocimiento de Errores: </a:t>
          </a:r>
          <a:endParaRPr lang="en-US" sz="2000" b="1" kern="1200" dirty="0"/>
        </a:p>
      </dsp:txBody>
      <dsp:txXfrm>
        <a:off x="68654" y="69780"/>
        <a:ext cx="2561384" cy="1269066"/>
      </dsp:txXfrm>
    </dsp:sp>
    <dsp:sp modelId="{15032D2C-FA15-4265-A1DE-84AE2BD5406D}">
      <dsp:nvSpPr>
        <dsp:cNvPr id="0" name=""/>
        <dsp:cNvSpPr/>
      </dsp:nvSpPr>
      <dsp:spPr>
        <a:xfrm rot="5400000">
          <a:off x="4354760" y="-128458"/>
          <a:ext cx="1485538" cy="479767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accent1"/>
              </a:solidFill>
            </a:rPr>
            <a:t>A modo de ejemplo Cerro Corona manejó disputas y conflictos, como la huelga de contratistas que se produjo al inicio de operaciones, su atención oportuna fortaleció las relaciones a largo plazo.</a:t>
          </a:r>
          <a:endParaRPr lang="en-US" sz="1400" kern="1200" dirty="0">
            <a:solidFill>
              <a:schemeClr val="accent1"/>
            </a:solidFill>
          </a:endParaRPr>
        </a:p>
      </dsp:txBody>
      <dsp:txXfrm rot="-5400000">
        <a:off x="2698692" y="1600128"/>
        <a:ext cx="4725156" cy="1340502"/>
      </dsp:txXfrm>
    </dsp:sp>
    <dsp:sp modelId="{516A1F65-BE04-4D74-A2B6-AC05DF07F7F3}">
      <dsp:nvSpPr>
        <dsp:cNvPr id="0" name=""/>
        <dsp:cNvSpPr/>
      </dsp:nvSpPr>
      <dsp:spPr>
        <a:xfrm>
          <a:off x="0" y="1513848"/>
          <a:ext cx="2698692" cy="15130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Manejo de Conflictos: </a:t>
          </a:r>
          <a:endParaRPr lang="en-US" sz="2000" b="1" kern="1200" dirty="0"/>
        </a:p>
      </dsp:txBody>
      <dsp:txXfrm>
        <a:off x="73862" y="1587710"/>
        <a:ext cx="2550968" cy="1365337"/>
      </dsp:txXfrm>
    </dsp:sp>
    <dsp:sp modelId="{3CD03752-CAB5-4E16-B3B7-7B53E6E580A3}">
      <dsp:nvSpPr>
        <dsp:cNvPr id="0" name=""/>
        <dsp:cNvSpPr/>
      </dsp:nvSpPr>
      <dsp:spPr>
        <a:xfrm rot="5400000">
          <a:off x="4409652" y="1542347"/>
          <a:ext cx="1375754" cy="479767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accent1"/>
              </a:solidFill>
            </a:rPr>
            <a:t>Cada conflicto se vio como una oportunidad para aprender y mejorar procesos, lo cual es esencial para el desarrollo sostenible de las operaciones.</a:t>
          </a:r>
          <a:endParaRPr lang="en-US" sz="1400" kern="1200" dirty="0">
            <a:solidFill>
              <a:schemeClr val="accent1"/>
            </a:solidFill>
          </a:endParaRPr>
        </a:p>
      </dsp:txBody>
      <dsp:txXfrm rot="-5400000">
        <a:off x="2698693" y="3320466"/>
        <a:ext cx="4730515" cy="1241436"/>
      </dsp:txXfrm>
    </dsp:sp>
    <dsp:sp modelId="{F6F13CFC-456C-419E-8DF4-CA5FB47F5E87}">
      <dsp:nvSpPr>
        <dsp:cNvPr id="0" name=""/>
        <dsp:cNvSpPr/>
      </dsp:nvSpPr>
      <dsp:spPr>
        <a:xfrm>
          <a:off x="0" y="3133256"/>
          <a:ext cx="2698692" cy="16158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Oportunidades de Aprendizaje:</a:t>
          </a:r>
          <a:endParaRPr lang="en-US" sz="2000" b="1" kern="1200" dirty="0"/>
        </a:p>
      </dsp:txBody>
      <dsp:txXfrm>
        <a:off x="78880" y="3212136"/>
        <a:ext cx="2540932" cy="1458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3866-B597-46A8-A7BB-0F977D3AC420}">
      <dsp:nvSpPr>
        <dsp:cNvPr id="0" name=""/>
        <dsp:cNvSpPr/>
      </dsp:nvSpPr>
      <dsp:spPr>
        <a:xfrm>
          <a:off x="-5578989" y="-854229"/>
          <a:ext cx="6643511" cy="6643511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E5CD9-69D8-4ED0-8852-A7E593633050}">
      <dsp:nvSpPr>
        <dsp:cNvPr id="0" name=""/>
        <dsp:cNvSpPr/>
      </dsp:nvSpPr>
      <dsp:spPr>
        <a:xfrm>
          <a:off x="684985" y="493505"/>
          <a:ext cx="8893494" cy="987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344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Responder a preocupaciones comunitarias: </a:t>
          </a:r>
          <a:r>
            <a:rPr lang="es-ES" sz="1600" kern="1200" dirty="0"/>
            <a:t>La importancia de abordar las preocupaciones de la comunidad sobre temas como la contaminación y el acceso al agua.</a:t>
          </a:r>
          <a:endParaRPr lang="en-US" sz="1800" kern="1200" dirty="0"/>
        </a:p>
      </dsp:txBody>
      <dsp:txXfrm>
        <a:off x="684985" y="493505"/>
        <a:ext cx="8893494" cy="987010"/>
      </dsp:txXfrm>
    </dsp:sp>
    <dsp:sp modelId="{BD87CF18-5B5D-43AD-96F8-3C557572A4CF}">
      <dsp:nvSpPr>
        <dsp:cNvPr id="0" name=""/>
        <dsp:cNvSpPr/>
      </dsp:nvSpPr>
      <dsp:spPr>
        <a:xfrm>
          <a:off x="68103" y="370128"/>
          <a:ext cx="1233763" cy="12337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A269A-EE45-42B0-B25D-44EB07105073}">
      <dsp:nvSpPr>
        <dsp:cNvPr id="0" name=""/>
        <dsp:cNvSpPr/>
      </dsp:nvSpPr>
      <dsp:spPr>
        <a:xfrm>
          <a:off x="1043763" y="1974021"/>
          <a:ext cx="8534716" cy="987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344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Modificación de prácticas: </a:t>
          </a:r>
          <a:r>
            <a:rPr lang="es-ES" sz="1600" kern="1200" dirty="0"/>
            <a:t>Cerro Corona llegó a adaptar sus operaciones para mitigar impactos negativos, como la implementación de nuevas tecnologías de voladura.</a:t>
          </a:r>
          <a:endParaRPr lang="en-US" sz="1800" kern="1200" dirty="0"/>
        </a:p>
      </dsp:txBody>
      <dsp:txXfrm>
        <a:off x="1043763" y="1974021"/>
        <a:ext cx="8534716" cy="987010"/>
      </dsp:txXfrm>
    </dsp:sp>
    <dsp:sp modelId="{8D942F4E-EB15-4B53-9F5C-AC5311F72C8A}">
      <dsp:nvSpPr>
        <dsp:cNvPr id="0" name=""/>
        <dsp:cNvSpPr/>
      </dsp:nvSpPr>
      <dsp:spPr>
        <a:xfrm>
          <a:off x="426882" y="1850644"/>
          <a:ext cx="1233763" cy="12337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F0764-8B51-4A2C-9150-C9C53A20F822}">
      <dsp:nvSpPr>
        <dsp:cNvPr id="0" name=""/>
        <dsp:cNvSpPr/>
      </dsp:nvSpPr>
      <dsp:spPr>
        <a:xfrm>
          <a:off x="684985" y="3454537"/>
          <a:ext cx="8893494" cy="987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344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Construcción de confianza continua: </a:t>
          </a:r>
          <a:r>
            <a:rPr lang="es-ES" sz="1600" kern="1200" dirty="0"/>
            <a:t>Al tomar en serio las preocupaciones de la comunidad y actuar en consecuencia, Cerro Corona fortaleció la confianza y la cooperación con los habitantes locales.</a:t>
          </a:r>
          <a:endParaRPr lang="en-US" sz="1800" kern="1200" dirty="0"/>
        </a:p>
      </dsp:txBody>
      <dsp:txXfrm>
        <a:off x="684985" y="3454537"/>
        <a:ext cx="8893494" cy="987010"/>
      </dsp:txXfrm>
    </dsp:sp>
    <dsp:sp modelId="{97795AD5-0CF0-413C-A087-48AE81EF5CE4}">
      <dsp:nvSpPr>
        <dsp:cNvPr id="0" name=""/>
        <dsp:cNvSpPr/>
      </dsp:nvSpPr>
      <dsp:spPr>
        <a:xfrm>
          <a:off x="68103" y="3331160"/>
          <a:ext cx="1233763" cy="12337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16482-AF30-4C2E-8A4E-66DBEEF401DA}">
      <dsp:nvSpPr>
        <dsp:cNvPr id="0" name=""/>
        <dsp:cNvSpPr/>
      </dsp:nvSpPr>
      <dsp:spPr>
        <a:xfrm>
          <a:off x="4423" y="939267"/>
          <a:ext cx="2967829" cy="2215422"/>
        </a:xfrm>
        <a:prstGeom prst="round2SameRect">
          <a:avLst>
            <a:gd name="adj1" fmla="val 8000"/>
            <a:gd name="adj2" fmla="val 0"/>
          </a:avLst>
        </a:pr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2860" tIns="68580" rIns="22860" bIns="2286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accent1"/>
              </a:solidFill>
            </a:rPr>
            <a:t>Es importante mantener un equipo cohesivo y estable para garantizar una ejecución efectiva de las políticas y prácticas de relaciones comunitarias.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56333" y="991177"/>
        <a:ext cx="2864009" cy="2163512"/>
      </dsp:txXfrm>
    </dsp:sp>
    <dsp:sp modelId="{F53CA427-614F-4D09-B6EF-C2691003AB2A}">
      <dsp:nvSpPr>
        <dsp:cNvPr id="0" name=""/>
        <dsp:cNvSpPr/>
      </dsp:nvSpPr>
      <dsp:spPr>
        <a:xfrm>
          <a:off x="4423" y="3154689"/>
          <a:ext cx="2967829" cy="9526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Estabilidad del Equipo de Gestión</a:t>
          </a:r>
          <a:endParaRPr lang="en-US" sz="2000" b="1" kern="1200" dirty="0"/>
        </a:p>
      </dsp:txBody>
      <dsp:txXfrm>
        <a:off x="4423" y="3154689"/>
        <a:ext cx="2090020" cy="952631"/>
      </dsp:txXfrm>
    </dsp:sp>
    <dsp:sp modelId="{7393BDCA-EFD5-469E-A325-88A5DAA27381}">
      <dsp:nvSpPr>
        <dsp:cNvPr id="0" name=""/>
        <dsp:cNvSpPr/>
      </dsp:nvSpPr>
      <dsp:spPr>
        <a:xfrm>
          <a:off x="2021643" y="3149249"/>
          <a:ext cx="1352253" cy="13522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855AD-B585-47D8-BEA6-90A03624DE79}">
      <dsp:nvSpPr>
        <dsp:cNvPr id="0" name=""/>
        <dsp:cNvSpPr/>
      </dsp:nvSpPr>
      <dsp:spPr>
        <a:xfrm>
          <a:off x="3631237" y="916627"/>
          <a:ext cx="2967829" cy="2215422"/>
        </a:xfrm>
        <a:prstGeom prst="round2SameRect">
          <a:avLst>
            <a:gd name="adj1" fmla="val 8000"/>
            <a:gd name="adj2" fmla="val 0"/>
          </a:avLst>
        </a:pr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2860" tIns="68580" rIns="22860" bIns="2286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accent1"/>
              </a:solidFill>
            </a:rPr>
            <a:t>Es beneficioso tener miembros del equipo de relaciones comunitarias viviendo dentro de la comunidad para facilitar la comunicación y el entendimiento mutuo.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3683147" y="968537"/>
        <a:ext cx="2864009" cy="2163512"/>
      </dsp:txXfrm>
    </dsp:sp>
    <dsp:sp modelId="{75DBCA42-3F07-442B-A353-FF1A1352EB48}">
      <dsp:nvSpPr>
        <dsp:cNvPr id="0" name=""/>
        <dsp:cNvSpPr/>
      </dsp:nvSpPr>
      <dsp:spPr>
        <a:xfrm>
          <a:off x="3631237" y="3132049"/>
          <a:ext cx="2967829" cy="9526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Integración del Equipo en la Comunidad</a:t>
          </a:r>
          <a:endParaRPr lang="en-US" sz="2000" b="1" kern="1200" dirty="0"/>
        </a:p>
      </dsp:txBody>
      <dsp:txXfrm>
        <a:off x="3631237" y="3132049"/>
        <a:ext cx="2090020" cy="952631"/>
      </dsp:txXfrm>
    </dsp:sp>
    <dsp:sp modelId="{F56A11CE-483E-48AD-BE7A-6E2F8804D785}">
      <dsp:nvSpPr>
        <dsp:cNvPr id="0" name=""/>
        <dsp:cNvSpPr/>
      </dsp:nvSpPr>
      <dsp:spPr>
        <a:xfrm>
          <a:off x="5603178" y="3081331"/>
          <a:ext cx="1442810" cy="144281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5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6F06C-1E07-4E0E-B51C-4841EECFA8A8}">
      <dsp:nvSpPr>
        <dsp:cNvPr id="0" name=""/>
        <dsp:cNvSpPr/>
      </dsp:nvSpPr>
      <dsp:spPr>
        <a:xfrm>
          <a:off x="7303330" y="930523"/>
          <a:ext cx="2967829" cy="2215422"/>
        </a:xfrm>
        <a:prstGeom prst="round2SameRect">
          <a:avLst>
            <a:gd name="adj1" fmla="val 8000"/>
            <a:gd name="adj2" fmla="val 0"/>
          </a:avLst>
        </a:pr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2860" tIns="68580" rIns="22860" bIns="2286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accent1"/>
              </a:solidFill>
            </a:rPr>
            <a:t>La estabilidad en el equipo contribuye a una comunicación consistente y efectiva tanto interna como externamente.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7355240" y="982433"/>
        <a:ext cx="2864009" cy="2163512"/>
      </dsp:txXfrm>
    </dsp:sp>
    <dsp:sp modelId="{19776D16-35BD-46B6-997C-6061DC81F40A}">
      <dsp:nvSpPr>
        <dsp:cNvPr id="0" name=""/>
        <dsp:cNvSpPr/>
      </dsp:nvSpPr>
      <dsp:spPr>
        <a:xfrm>
          <a:off x="7303330" y="3145945"/>
          <a:ext cx="2967829" cy="9526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Impacto de la Continuidad</a:t>
          </a:r>
          <a:endParaRPr lang="en-US" sz="2000" b="1" kern="1200" dirty="0"/>
        </a:p>
      </dsp:txBody>
      <dsp:txXfrm>
        <a:off x="7303330" y="3145945"/>
        <a:ext cx="2090020" cy="952631"/>
      </dsp:txXfrm>
    </dsp:sp>
    <dsp:sp modelId="{9C29B2B0-3252-46D1-9A5F-C4A2D795D81E}">
      <dsp:nvSpPr>
        <dsp:cNvPr id="0" name=""/>
        <dsp:cNvSpPr/>
      </dsp:nvSpPr>
      <dsp:spPr>
        <a:xfrm>
          <a:off x="9303068" y="3123019"/>
          <a:ext cx="1387217" cy="13872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20C47-9640-574F-8F5A-042472192965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D4D81-3BAD-C247-BE47-A7D0CA8A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3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3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F8385-0104-4F32-B566-1BD053AC8CF9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3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99CDF-7445-4CA2-BB14-9ED13CD4163B}" type="slidenum">
              <a:rPr kumimoji="0" lang="es-PE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001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99CDF-7445-4CA2-BB14-9ED13CD4163B}" type="slidenum">
              <a:rPr kumimoji="0" lang="es-PE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50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9CDF-7445-4CA2-BB14-9ED13CD4163B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363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0A5654A-43D5-4FD3-AECC-459EE92B1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3D050779-D788-4FC5-B9BF-03C40758D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1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FCE5-1071-144D-9995-CDBA307F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4FC4E-B2D2-E141-954F-33DE4353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745D5-39FD-BD44-8108-A4DB7467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8015-41F4-D64F-94F8-6AC6A36AC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1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684F7-9125-A44A-89E9-9C4F3E33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E8FF8-3B3A-5944-A57C-3CB0E848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EC4C-0473-754F-9FC9-E265AA72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4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4386-4326-834E-8043-F69B13B1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E6033-915E-C14A-B6A4-B194708B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16FA5-584D-7C49-BBDD-EFCFF6FD3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1561A-B3A4-C845-AD99-0293206E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113A7-A6D6-C740-BFEA-0268D6D1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28C75-BE6F-8B49-9485-7036B3BB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9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E893-6FA9-304A-A268-81D89116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B8D722-96F2-364E-8202-3075EECCF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D8A63-DB78-4C40-AA23-B2EA6D95B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629F2-7C59-524F-972C-2F259AB5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E89C1-A6C1-D441-9A80-9EB70ADE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32617-85C2-4344-B835-94CCC209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95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9D0F-2D8F-8C46-8303-6E74FE8A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F7C69-4621-664A-929D-E99ACA206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56C3B-7A12-C44A-88DA-877E6E5D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39688-9824-3440-B7FD-FAD366E1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CC8D9-7D65-A743-B543-171DC29F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76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841F1-C1E0-4940-AE67-3224E759E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E8176-B8BB-9D45-BA10-A1A3DBB13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11A8-1D01-9443-97F5-2A0FA6C8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4BA1F-C425-1E4A-BC71-24C57B36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75C54-A44C-474D-8BC5-BD1E359C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14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CE680C9-5A21-6C4A-8C97-5636D548A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468438"/>
            <a:ext cx="10515600" cy="4692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91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904A-A19A-3949-8D9E-4C7F13AA9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6BFBD-9DFC-A742-B222-6C2C4D999C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DA4BF0-521D-984A-9956-A5C4AB9A2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67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C0EC7-F6ED-F24D-B085-EC3881D5D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613C4-DD93-8745-AD73-C58353FDD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98494-EEC2-AF49-A979-940677B118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543D4-EA3A-D049-BA5D-FBBA71737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9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941C7FA-5618-3545-BF84-8C47EB64DA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63663"/>
            <a:ext cx="10515600" cy="4737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9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5508C5-537F-4B1E-B173-9D47CF998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2" b="6727"/>
          <a:stretch/>
        </p:blipFill>
        <p:spPr>
          <a:xfrm>
            <a:off x="0" y="0"/>
            <a:ext cx="1223467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60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CE680C9-5A21-6C4A-8C97-5636D548A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468438"/>
            <a:ext cx="10515600" cy="4692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13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A9106A-4C0E-6C49-AB76-8219496942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664403"/>
            <a:ext cx="2370138" cy="236855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972AFAD-1BCA-B947-BF5A-9BB165FE7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1347" y="1664403"/>
            <a:ext cx="2370138" cy="23685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BDD67A-874C-5641-9ECD-0709031CA2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332288"/>
            <a:ext cx="2370138" cy="1798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2EA1EF2-01C2-FA42-B649-8F8E6BBF12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6351" y="4332288"/>
            <a:ext cx="2370138" cy="1798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FFB695-88C7-C441-8CD3-550CF215A8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5738" y="1663700"/>
            <a:ext cx="4818062" cy="4467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36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AE4CFDE-52F2-BE40-9524-6CF24822C1F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349375"/>
            <a:ext cx="10515600" cy="4691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65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&amp;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32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D336-1A31-3B42-BCCB-39D653CED0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D193A-EF2E-0D49-A935-38248F86C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AEFDB42-427E-FD49-BFEE-ED26BF0E1C6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989350" y="1603375"/>
            <a:ext cx="6130587" cy="442277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A5E613-4AF7-3A4C-851C-076D7FCF0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0138" y="1589088"/>
            <a:ext cx="3903662" cy="4467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64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A98B-DCF3-7046-B2FB-F39A8F5A65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/>
              <a:t>Presentation Title | Presenter Name | Day Month Year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2D0A1-DE36-734D-8221-54C7B9B8E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41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39A0-43A6-A64B-823D-3CA0EA12D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B6091-5579-6444-BFD1-2D4AEDB1A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1B69E-BC27-994E-8FD3-0BBFCF4F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1961-EA58-8F45-9F81-173EA4F9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603E-CEB6-2749-A549-482C8EDD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1169-B5CD-AC46-AF3B-D42C0431F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C3BA8-96DA-C847-A604-1BE5EC7C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3A1169-B5CD-AC46-AF3B-D42C0431F0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45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002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50" dirty="0">
                <a:solidFill>
                  <a:srgbClr val="898989"/>
                </a:solidFill>
              </a:rPr>
              <a:t>‹#›</a:t>
            </a:fld>
            <a:endParaRPr spc="-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12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45" y="326530"/>
            <a:ext cx="2134099" cy="6377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00937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2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50" dirty="0">
                <a:solidFill>
                  <a:srgbClr val="898989"/>
                </a:solidFill>
              </a:rPr>
              <a:t>‹#›</a:t>
            </a:fld>
            <a:endParaRPr spc="-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8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745A21-89AB-4C77-A2FD-25CE785BB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2" b="3819"/>
          <a:stretch/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54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2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50" dirty="0">
                <a:solidFill>
                  <a:srgbClr val="898989"/>
                </a:solidFill>
              </a:rPr>
              <a:t>‹#›</a:t>
            </a:fld>
            <a:endParaRPr spc="-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63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45" y="326530"/>
            <a:ext cx="2134099" cy="6377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00937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2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50" dirty="0">
                <a:solidFill>
                  <a:srgbClr val="898989"/>
                </a:solidFill>
              </a:rPr>
              <a:t>‹#›</a:t>
            </a:fld>
            <a:endParaRPr spc="-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12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50" dirty="0">
                <a:solidFill>
                  <a:srgbClr val="898989"/>
                </a:solidFill>
              </a:rPr>
              <a:t>‹#›</a:t>
            </a:fld>
            <a:endParaRPr spc="-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48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CBCACC-02C9-BD4D-8CED-732CCF5E2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ound Single Corner of Rectangle 13">
            <a:extLst>
              <a:ext uri="{FF2B5EF4-FFF2-40B4-BE49-F238E27FC236}">
                <a16:creationId xmlns:a16="http://schemas.microsoft.com/office/drawing/2014/main" id="{E4E9EFF1-F0D1-479C-9E39-0B63252397B8}"/>
              </a:ext>
            </a:extLst>
          </p:cNvPr>
          <p:cNvSpPr/>
          <p:nvPr/>
        </p:nvSpPr>
        <p:spPr>
          <a:xfrm>
            <a:off x="479426" y="5166731"/>
            <a:ext cx="8701746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3C7C3-50B5-47B8-9F4A-F529BE28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96" y="5280928"/>
            <a:ext cx="8028000" cy="3877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56CFA-B646-438A-820E-08BA6F6B2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296" y="5719712"/>
            <a:ext cx="8028000" cy="585288"/>
          </a:xfr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00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buNone/>
              <a:defRPr sz="1400" cap="all" baseline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430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0D705A-2F10-0C40-9A20-38A8C7CD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Round Single Corner of Rectangle 13">
            <a:extLst>
              <a:ext uri="{FF2B5EF4-FFF2-40B4-BE49-F238E27FC236}">
                <a16:creationId xmlns:a16="http://schemas.microsoft.com/office/drawing/2014/main" id="{51E6F92F-CB75-4986-909D-1ECC1B4D314B}"/>
              </a:ext>
            </a:extLst>
          </p:cNvPr>
          <p:cNvSpPr/>
          <p:nvPr/>
        </p:nvSpPr>
        <p:spPr>
          <a:xfrm>
            <a:off x="479426" y="5166731"/>
            <a:ext cx="8701746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A9EA2-EBF3-43DA-87D9-922FDF65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96" y="5280928"/>
            <a:ext cx="8028000" cy="387798"/>
          </a:xfrm>
        </p:spPr>
        <p:txBody>
          <a:bodyPr lIns="0" tIns="0" rIns="0" bIns="0">
            <a:sp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D87B6-AA83-43C0-8E19-CAD4C5A54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296" y="5719712"/>
            <a:ext cx="8028000" cy="585288"/>
          </a:xfrm>
        </p:spPr>
        <p:txBody>
          <a:bodyPr vert="horz" lIns="0" tIns="0" rIns="0" bIns="0" rtlCol="0">
            <a:spAutoFit/>
          </a:bodyPr>
          <a:lstStyle>
            <a:lvl1pPr>
              <a:defRPr lang="en-US" sz="1900" dirty="0">
                <a:solidFill>
                  <a:schemeClr val="accent2"/>
                </a:solidFill>
              </a:defRPr>
            </a:lvl1pPr>
            <a:lvl2pPr>
              <a:defRPr lang="en-US" sz="1400" cap="all" baseline="0" dirty="0">
                <a:solidFill>
                  <a:schemeClr val="accent3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019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0D705A-2F10-0C40-9A20-38A8C7CD0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ound Single Corner of Rectangle 13">
            <a:extLst>
              <a:ext uri="{FF2B5EF4-FFF2-40B4-BE49-F238E27FC236}">
                <a16:creationId xmlns:a16="http://schemas.microsoft.com/office/drawing/2014/main" id="{2E47AA02-197E-4982-93BC-9A6DF70A0776}"/>
              </a:ext>
            </a:extLst>
          </p:cNvPr>
          <p:cNvSpPr/>
          <p:nvPr/>
        </p:nvSpPr>
        <p:spPr>
          <a:xfrm>
            <a:off x="479426" y="5166731"/>
            <a:ext cx="8701746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0AB1C-3A93-482E-BECF-6098C5E6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96" y="5280928"/>
            <a:ext cx="8028000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9D63D-36B1-4F87-97C6-820A62D50F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296" y="5719712"/>
            <a:ext cx="8028000" cy="585288"/>
          </a:xfrm>
        </p:spPr>
        <p:txBody>
          <a:bodyPr vert="horz" lIns="0" tIns="0" rIns="0" bIns="0" rtlCol="0">
            <a:spAutoFit/>
          </a:bodyPr>
          <a:lstStyle>
            <a:lvl1pPr>
              <a:defRPr lang="en-US" sz="1900" dirty="0">
                <a:solidFill>
                  <a:schemeClr val="accent2"/>
                </a:solidFill>
              </a:defRPr>
            </a:lvl1pPr>
            <a:lvl2pPr>
              <a:defRPr lang="en-US" sz="1400" cap="all" baseline="0" dirty="0">
                <a:solidFill>
                  <a:schemeClr val="accent3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41215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0D705A-2F10-0C40-9A20-38A8C7CD05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ound Single Corner of Rectangle 13">
            <a:extLst>
              <a:ext uri="{FF2B5EF4-FFF2-40B4-BE49-F238E27FC236}">
                <a16:creationId xmlns:a16="http://schemas.microsoft.com/office/drawing/2014/main" id="{30AFC893-F686-4F58-8C21-DB17F346372F}"/>
              </a:ext>
            </a:extLst>
          </p:cNvPr>
          <p:cNvSpPr/>
          <p:nvPr/>
        </p:nvSpPr>
        <p:spPr>
          <a:xfrm>
            <a:off x="479426" y="5166731"/>
            <a:ext cx="8701746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F6E78-0523-4DF8-AA7B-20CF7112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96" y="5280928"/>
            <a:ext cx="8028000" cy="387798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0027C-6FA6-4FA1-8377-C94F7A423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296" y="5719712"/>
            <a:ext cx="8028000" cy="585288"/>
          </a:xfrm>
        </p:spPr>
        <p:txBody>
          <a:bodyPr vert="horz" lIns="0" tIns="0" rIns="0" bIns="0" rtlCol="0">
            <a:spAutoFit/>
          </a:bodyPr>
          <a:lstStyle>
            <a:lvl1pPr>
              <a:defRPr lang="en-US" sz="1900" dirty="0">
                <a:solidFill>
                  <a:schemeClr val="accent2"/>
                </a:solidFill>
              </a:defRPr>
            </a:lvl1pPr>
            <a:lvl2pPr>
              <a:defRPr lang="en-US" sz="1400" cap="all" baseline="0" dirty="0">
                <a:solidFill>
                  <a:schemeClr val="accent3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5994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quarry with a hole in the ground&#10;&#10;Description automatically generated with medium confidence">
            <a:extLst>
              <a:ext uri="{FF2B5EF4-FFF2-40B4-BE49-F238E27FC236}">
                <a16:creationId xmlns:a16="http://schemas.microsoft.com/office/drawing/2014/main" id="{40B88F6C-9195-BCFA-8BE6-702A27BCB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ound Single Corner of Rectangle 13">
            <a:extLst>
              <a:ext uri="{FF2B5EF4-FFF2-40B4-BE49-F238E27FC236}">
                <a16:creationId xmlns:a16="http://schemas.microsoft.com/office/drawing/2014/main" id="{20EC9DDE-03F0-4FD4-A8CE-1A1BC5E311D5}"/>
              </a:ext>
            </a:extLst>
          </p:cNvPr>
          <p:cNvSpPr/>
          <p:nvPr/>
        </p:nvSpPr>
        <p:spPr>
          <a:xfrm>
            <a:off x="479426" y="5166731"/>
            <a:ext cx="8701746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25C15-FDE4-4A1B-8144-D6BEB6B7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96" y="5280928"/>
            <a:ext cx="8028000" cy="387798"/>
          </a:xfr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38B7A-03FD-46A9-821B-C826E2C82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296" y="5719712"/>
            <a:ext cx="8028000" cy="585288"/>
          </a:xfrm>
        </p:spPr>
        <p:txBody>
          <a:bodyPr vert="horz" lIns="0" tIns="0" rIns="0" bIns="0" rtlCol="0">
            <a:spAutoFit/>
          </a:bodyPr>
          <a:lstStyle>
            <a:lvl1pPr>
              <a:defRPr lang="en-US" sz="1900" dirty="0">
                <a:solidFill>
                  <a:schemeClr val="accent2"/>
                </a:solidFill>
              </a:defRPr>
            </a:lvl1pPr>
            <a:lvl2pPr>
              <a:defRPr lang="en-US" sz="1400" cap="all" baseline="0" dirty="0">
                <a:solidFill>
                  <a:schemeClr val="accent3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3396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543D4-EA3A-D049-BA5D-FBBA71737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A10D9-A52F-43D6-981D-826977F2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284BF-F425-4F72-B7C1-32BA054EB1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76363"/>
            <a:ext cx="5184000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F2A2A7-4F01-42A1-8768-8616FCA18A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6201" y="1376363"/>
            <a:ext cx="5184000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995A686-C2F0-429B-AC00-64C4678C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118161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- Blue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543D4-EA3A-D049-BA5D-FBBA71737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A10D9-A52F-43D6-981D-826977F2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284BF-F425-4F72-B7C1-32BA054EB1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76362"/>
            <a:ext cx="5184000" cy="404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F2A2A7-4F01-42A1-8768-8616FCA18A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6201" y="1376362"/>
            <a:ext cx="5184000" cy="404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2C4C1F-6B44-4F07-B397-DCFDA962A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1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4020B94-CB67-4F8E-A01F-2CBCBB567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45027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B613126-39F5-4B06-AFA4-DBF9162C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7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- Green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543D4-EA3A-D049-BA5D-FBBA71737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A10D9-A52F-43D6-981D-826977F2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0ECAD6C-32FB-4F67-87E4-510AAF520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5BFC1CB-1C86-41D6-BFEA-E7E6E76A46E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76362"/>
            <a:ext cx="5184000" cy="404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12AE99B-5079-4597-8FD2-332D76983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6201" y="1376362"/>
            <a:ext cx="5184000" cy="404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46A827-B161-4E0A-9DC7-4F918696DD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3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43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DA4BF0-521D-984A-9956-A5C4AB9A2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FE8A2-C5E7-4185-8F73-00A201C0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EC32C-41BC-45CE-AE51-E56CB606B78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76363"/>
            <a:ext cx="10512000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0048C80-516D-482A-8DDD-A8F4109CE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822360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Blue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DA4BF0-521D-984A-9956-A5C4AB9A2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FE8A2-C5E7-4185-8F73-00A201C0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EC32C-41BC-45CE-AE51-E56CB606B78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76363"/>
            <a:ext cx="10512000" cy="404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E0B69B-8D44-42AE-ABB3-549D72EF7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380573-5C95-4120-B1F0-FCFD2AEC88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1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96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Green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DA4BF0-521D-984A-9956-A5C4AB9A2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FE8A2-C5E7-4185-8F73-00A201C0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889C97D-1AB1-4D05-88F4-F9F977840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78F6EE8-74BF-44F3-8DCC-91EECB41FD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76363"/>
            <a:ext cx="10512000" cy="404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63DA1F1-8BB8-4C09-A6A5-FAC70BFE9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3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742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A4F2A2-5625-47B7-9242-E9079842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996EFB-BB5A-46D4-A6A4-1230064445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76363"/>
            <a:ext cx="10512001" cy="475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FA0BAE8-0EDE-4F07-97DF-F198DD828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1308488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CE680C9-5A21-6C4A-8C97-5636D548A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76363"/>
            <a:ext cx="10512001" cy="47529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612B37-EAB7-4594-8382-EC9BFC78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6DA6804-0754-417A-A013-A722F6922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2409215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Chart - Blue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CE680C9-5A21-6C4A-8C97-5636D548A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76363"/>
            <a:ext cx="10512001" cy="40417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612B37-EAB7-4594-8382-EC9BFC78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6DA6804-0754-417A-A013-A722F6922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82A01EB-ECED-452C-9809-764EC3C1A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1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Chart - Green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CE680C9-5A21-6C4A-8C97-5636D548A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76363"/>
            <a:ext cx="10512001" cy="40417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612B37-EAB7-4594-8382-EC9BFC78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6DA6804-0754-417A-A013-A722F6922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82A01EB-ECED-452C-9809-764EC3C1A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3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066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A9106A-4C0E-6C49-AB76-8219496942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76364"/>
            <a:ext cx="2370138" cy="21819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972AFAD-1BCA-B947-BF5A-9BB165FE7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1347" y="1376364"/>
            <a:ext cx="2370138" cy="21819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FFB695-88C7-C441-8CD3-550CF215A8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5738" y="1376363"/>
            <a:ext cx="4818062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D16994-7CD6-44DA-A124-9C524B79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AEAFEE-53A4-43D6-A1C0-D603CF78C5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3872293"/>
            <a:ext cx="2370138" cy="2257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A2A13F-26CA-4278-8591-2D9BBA5E3B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6350" y="3872293"/>
            <a:ext cx="2370138" cy="2257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6FDE791-9E33-44FC-BF27-0BFFB36A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00424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AE4CFDE-52F2-BE40-9524-6CF24822C1F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378160"/>
            <a:ext cx="10512001" cy="475117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1B1BB-5353-4E8D-B91A-0C40A6FD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0476E40-6464-4558-9E12-145E1F89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293264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2038C1-16A4-4577-BD52-191D6215A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0" t="4007" b="22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74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Table - Blue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AE4CFDE-52F2-BE40-9524-6CF24822C1F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378161"/>
            <a:ext cx="10512001" cy="403997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1B1BB-5353-4E8D-B91A-0C40A6FD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0476E40-6464-4558-9E12-145E1F89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29DEFCC-A7BF-4240-AE8D-C9730594AF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1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3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Table - Green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AE4CFDE-52F2-BE40-9524-6CF24822C1F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378161"/>
            <a:ext cx="10512001" cy="403997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1B1BB-5353-4E8D-B91A-0C40A6FD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0476E40-6464-4558-9E12-145E1F89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29DEFCC-A7BF-4240-AE8D-C9730594AF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8" y="5418138"/>
            <a:ext cx="10520362" cy="711200"/>
          </a:xfrm>
          <a:prstGeom prst="round1Rect">
            <a:avLst/>
          </a:prstGeom>
          <a:solidFill>
            <a:schemeClr val="accent3"/>
          </a:solidFill>
        </p:spPr>
        <p:txBody>
          <a:bodyPr lIns="108000" tIns="36000" rIns="108000" bIns="36000" anchor="ctr">
            <a:normAutofit/>
          </a:bodyPr>
          <a:lstStyle>
            <a:lvl1pPr marL="0" indent="0">
              <a:buNone/>
              <a:defRPr lang="en-GB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92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&amp;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76A155-6C2F-41F5-B797-E23D3801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726648-684D-4955-B05A-E464307EA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908783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D193A-EF2E-0D49-A935-38248F86C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AEFDB42-427E-FD49-BFEE-ED26BF0E1C6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85717"/>
            <a:ext cx="6282000" cy="475268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A5E613-4AF7-3A4C-851C-076D7FCF0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0138" y="1383474"/>
            <a:ext cx="3903662" cy="4745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03B11-B5AB-4D06-BF2D-9F2ED04B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6C9DA52-1365-48F0-BFDF-BAB7D615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1696018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D193A-EF2E-0D49-A935-38248F86C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AEFDB42-427E-FD49-BFEE-ED26BF0E1C6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78028"/>
            <a:ext cx="6282000" cy="475980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A5E613-4AF7-3A4C-851C-076D7FCF0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0138" y="1376363"/>
            <a:ext cx="3903662" cy="4752975"/>
          </a:xfrm>
          <a:prstGeom prst="round1Rect">
            <a:avLst/>
          </a:prstGeom>
          <a:solidFill>
            <a:schemeClr val="accent1"/>
          </a:solidFill>
        </p:spPr>
        <p:txBody>
          <a:bodyPr vert="horz" lIns="108000" tIns="36000" rIns="108000" bIns="36000" rtlCol="0" anchor="t">
            <a:normAutofit/>
          </a:bodyPr>
          <a:lstStyle>
            <a:lvl1pPr marL="0" indent="0">
              <a:buNone/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sz="1800" b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/>
              <a:t>Insert text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03B11-B5AB-4D06-BF2D-9F2ED04B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2EF3A09-6AB0-4526-B980-E6FB00E01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638495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D193A-EF2E-0D49-A935-38248F86C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03B11-B5AB-4D06-BF2D-9F2ED04B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77D893B-4A13-439D-A201-AE5B3C62A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0138" y="1378029"/>
            <a:ext cx="3903662" cy="4751310"/>
          </a:xfrm>
          <a:prstGeom prst="round1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lIns="108000" tIns="36000" rIns="108000" bIns="36000" rtlCol="0" anchor="t">
            <a:normAutofit/>
          </a:bodyPr>
          <a:lstStyle>
            <a:lvl1pPr marL="0" indent="0">
              <a:buNone/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sz="1800" b="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/>
              <a:t>Insert text</a:t>
            </a:r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FC711B7-4743-480C-A073-9D5DB8954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4560DC3F-4554-412E-84E0-E75868DBCDD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78029"/>
            <a:ext cx="6282000" cy="475131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038590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2D0A1-DE36-734D-8221-54C7B9B8E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93AB2-609C-4987-91D4-2DF1E7578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4001364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2D0A1-DE36-734D-8221-54C7B9B8E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4083E-8A24-40C8-AE18-D811B960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F2494A-4B02-413C-B8D3-E467A333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45071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583319-2C42-4546-9EE0-A1E3B0C8D2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F39A0-43A6-A64B-823D-3CA0EA12D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B6091-5579-6444-BFD1-2D4AEDB1A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B09D6E-1256-4F38-8E6E-564860436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482248"/>
            <a:ext cx="10043917" cy="36512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163B2B-93C2-4FE8-A8C1-CD33C029F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82116" y="6482248"/>
            <a:ext cx="4716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DB285B-DFCF-F045-9459-27C683DF8B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66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2E5C5-8525-4F9E-9D53-DD455058C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C3BA8-96DA-C847-A604-1BE5EC7C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3A1169-B5CD-AC46-AF3B-D42C0431F0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4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1FA8-ADAB-5042-A5E3-43ABAAFD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280D-6EFA-FF4F-962E-7BB356D19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4174-4470-794C-84E5-EE298C40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16BF1-4119-F345-AFCA-092E5494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68ED4-9306-CA49-B087-1FC69C4E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0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sub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557338"/>
            <a:ext cx="11523133" cy="431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910960" y="994667"/>
            <a:ext cx="10370077" cy="238330"/>
          </a:xfrm>
          <a:prstGeom prst="rect">
            <a:avLst/>
          </a:prstGeom>
        </p:spPr>
        <p:txBody>
          <a:bodyPr lIns="0" tIns="0"/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66B0C4-6709-478A-9CA7-D6FB9FF9B5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434" y="6020712"/>
            <a:ext cx="11523133" cy="360699"/>
          </a:xfrm>
        </p:spPr>
        <p:txBody>
          <a:bodyPr lIns="0" tIns="36000" rIns="36000" bIns="36000" anchor="ctr" anchorCtr="0">
            <a:noAutofit/>
          </a:bodyPr>
          <a:lstStyle>
            <a:lvl1pPr marL="57150" indent="0" algn="l">
              <a:buNone/>
              <a:defRPr sz="9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B21DECD-AC46-4CBF-85A9-83732D17F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779" y="6525197"/>
            <a:ext cx="11523135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9343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968" y="1298574"/>
            <a:ext cx="11256433" cy="4608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srgbClr val="000000">
                    <a:lumMod val="50000"/>
                    <a:lumOff val="50000"/>
                  </a:srgbClr>
                </a:solidFill>
              </a:rPr>
              <a:t>2024BP Corporate Team Review | XXXX Mine | Day Month Year</a:t>
            </a:r>
            <a:endParaRPr lang="en-ZA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0000" y="6480001"/>
            <a:ext cx="571200" cy="365125"/>
          </a:xfrm>
          <a:prstGeom prst="rect">
            <a:avLst/>
          </a:prstGeom>
        </p:spPr>
        <p:txBody>
          <a:bodyPr/>
          <a:lstStyle/>
          <a:p>
            <a:fld id="{B1AD706F-8F13-42A8-BF8D-72AC08488D1F}" type="slidenum">
              <a:rPr lang="en-ZA" smtClean="0">
                <a:solidFill>
                  <a:srgbClr val="000000"/>
                </a:solidFill>
              </a:rPr>
              <a:pPr/>
              <a:t>‹#›</a:t>
            </a:fld>
            <a:endParaRPr lang="en-ZA">
              <a:solidFill>
                <a:srgbClr val="000000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2510" y="807852"/>
            <a:ext cx="11226141" cy="358199"/>
          </a:xfrm>
        </p:spPr>
        <p:txBody>
          <a:bodyPr lIns="0">
            <a:noAutofit/>
          </a:bodyPr>
          <a:lstStyle>
            <a:lvl1pPr marL="180975" indent="-98425">
              <a:buFontTx/>
              <a:buNone/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 ….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950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954C-F170-D94C-878D-75F187C2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7C681-0761-DE42-9915-F63A78D94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B1EB1-545D-BD45-9AA1-B0051556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0059-CA6D-504D-927F-5CFE0789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C5ECD-F275-D346-9A7E-A5513161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9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B391-E4DC-C544-93CB-0C5063A2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129D-F7E4-5042-B7A9-148F1577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13C1D-6300-9442-98A5-293414AEC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50048-C32D-3D40-A8E2-B8D4D2B2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B8EB3-6B59-804B-BEEB-55E959F2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6FAE0-D4D1-4F47-A46A-261C0B6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9215-78C8-A84B-9BC3-2F6BECC7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9078F-6B5B-984D-A4F6-F2384791B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A3A0D-7203-A64D-BC4D-CECC696DC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7F421-4EEA-C045-855A-E5B27E04A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B8F491-351F-B540-959D-2D03FA3E3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ACA95-8445-674D-ADE1-B71E521E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E199C-4975-A147-95FC-F316E11C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Presenter Name | Day Month Year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C53957-BCC7-0D47-9769-984F7DB4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image" Target="../media/image14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5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B8D5C-F8AA-E54D-92C9-0E549685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28683-EF44-944C-94D6-A9CF38CC4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0378-BA93-774F-85FA-02A5C4C3B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03EE-1B8C-6049-B08E-1D062BF04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3F39-AE2E-CF4A-B31F-253D2016F5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F1BE36-B278-524F-91DC-A1926CD91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 | Presenter Name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72015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723" r:id="rId3"/>
    <p:sldLayoutId id="2147483724" r:id="rId4"/>
    <p:sldLayoutId id="2147483725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73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6D9DD-DA0A-BE42-839C-B2B1D5033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53271"/>
            <a:ext cx="10515600" cy="357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DAC89-F3EF-E24B-BF32-30A746332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285B-DFCF-F045-9459-27C683DF8B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4E7FC-9ADB-734B-9D11-05C8CCC47E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6845" y="326530"/>
            <a:ext cx="2134100" cy="63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884A3-96A5-6A41-A5B5-A765DD9C72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2" y="0"/>
            <a:ext cx="31242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636F1-D9A8-AF41-B2AA-EBCBEADD9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39E828F-57D4-394A-AA19-01BE8322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726" r:id="rId4"/>
    <p:sldLayoutId id="2147483728" r:id="rId5"/>
    <p:sldLayoutId id="2147483727" r:id="rId6"/>
    <p:sldLayoutId id="2147483729" r:id="rId7"/>
    <p:sldLayoutId id="2147483666" r:id="rId8"/>
    <p:sldLayoutId id="214748366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206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87D70-D25F-0A4C-8787-BEC4A345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35ACE-F077-834B-A020-41F285117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5464A-6EF1-1D45-A628-7DDCBE5C8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BF39-2E93-C74A-B69F-A74D1AE40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1169-B5CD-AC46-AF3B-D42C0431F0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562DB5-4118-3944-A757-3925E18F01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195CAF-CB1E-C342-96DC-83415EE71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 | Presenter Name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296939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231" y="542544"/>
            <a:ext cx="8440420" cy="467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002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7415" y="6428920"/>
            <a:ext cx="2444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50" dirty="0">
                <a:solidFill>
                  <a:srgbClr val="898989"/>
                </a:solidFill>
              </a:rPr>
              <a:t>‹#›</a:t>
            </a:fld>
            <a:endParaRPr spc="-5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4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fault text box" hidden="1">
            <a:extLst>
              <a:ext uri="{FF2B5EF4-FFF2-40B4-BE49-F238E27FC236}">
                <a16:creationId xmlns:a16="http://schemas.microsoft.com/office/drawing/2014/main" id="{8D17A1B6-522C-4257-857D-02BA8302E225}"/>
              </a:ext>
            </a:extLst>
          </p:cNvPr>
          <p:cNvSpPr txBox="1"/>
          <p:nvPr/>
        </p:nvSpPr>
        <p:spPr>
          <a:xfrm>
            <a:off x="-2101139" y="0"/>
            <a:ext cx="17743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/>
              <a:t>Text box</a:t>
            </a:r>
          </a:p>
        </p:txBody>
      </p:sp>
      <p:sp>
        <p:nvSpPr>
          <p:cNvPr id="5" name="Default shape" hidden="1">
            <a:extLst>
              <a:ext uri="{FF2B5EF4-FFF2-40B4-BE49-F238E27FC236}">
                <a16:creationId xmlns:a16="http://schemas.microsoft.com/office/drawing/2014/main" id="{66DAB28A-5220-4AF9-A358-7DAE8C7D4462}"/>
              </a:ext>
            </a:extLst>
          </p:cNvPr>
          <p:cNvSpPr/>
          <p:nvPr/>
        </p:nvSpPr>
        <p:spPr>
          <a:xfrm>
            <a:off x="-2101140" y="471023"/>
            <a:ext cx="1774371" cy="539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Shape</a:t>
            </a:r>
          </a:p>
        </p:txBody>
      </p:sp>
      <p:cxnSp>
        <p:nvCxnSpPr>
          <p:cNvPr id="10" name="Default line" hidden="1">
            <a:extLst>
              <a:ext uri="{FF2B5EF4-FFF2-40B4-BE49-F238E27FC236}">
                <a16:creationId xmlns:a16="http://schemas.microsoft.com/office/drawing/2014/main" id="{33C48F7E-7B3F-453F-9AE5-DF36C3585FAA}"/>
              </a:ext>
            </a:extLst>
          </p:cNvPr>
          <p:cNvCxnSpPr>
            <a:cxnSpLocks/>
          </p:cNvCxnSpPr>
          <p:nvPr/>
        </p:nvCxnSpPr>
        <p:spPr>
          <a:xfrm>
            <a:off x="-2101140" y="1204249"/>
            <a:ext cx="1774371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98884A3-96A5-6A41-A5B5-A765DD9C7264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2" y="-2605"/>
            <a:ext cx="31242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6D9DD-DA0A-BE42-839C-B2B1D5033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7452"/>
            <a:ext cx="10512000" cy="4751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DAC89-F3EF-E24B-BF32-30A746332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900" y="6492875"/>
            <a:ext cx="433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285B-DFCF-F045-9459-27C683DF8B1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4E7FC-9ADB-734B-9D11-05C8CCC47EC1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6845" y="326530"/>
            <a:ext cx="2134100" cy="63777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636F1-D9A8-AF41-B2AA-EBCBEADD9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10081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2024BP Corporate Team Review | XXXX Mine | Day Month Year</a:t>
            </a:r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39E828F-57D4-394A-AA19-01BE8322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540"/>
            <a:ext cx="8460000" cy="5392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empower - DO NOT DELETE!!!" hidden="1">
            <a:extLst>
              <a:ext uri="{FF2B5EF4-FFF2-40B4-BE49-F238E27FC236}">
                <a16:creationId xmlns:a16="http://schemas.microsoft.com/office/drawing/2014/main" id="{942CD040-31BE-4010-9195-7AACEC8B942F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1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2060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000" indent="-27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û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0000" indent="-2700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525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pos="7157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pos="3908">
          <p15:clr>
            <a:srgbClr val="F26B43"/>
          </p15:clr>
        </p15:guide>
        <p15:guide id="9" pos="37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19E8C660-140D-8D4A-9F56-88A7546BBA86}"/>
              </a:ext>
            </a:extLst>
          </p:cNvPr>
          <p:cNvSpPr/>
          <p:nvPr/>
        </p:nvSpPr>
        <p:spPr>
          <a:xfrm>
            <a:off x="473982" y="5166489"/>
            <a:ext cx="6397621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A07F0-A578-FC4C-A75A-2DEE99C0B49E}"/>
              </a:ext>
            </a:extLst>
          </p:cNvPr>
          <p:cNvSpPr txBox="1">
            <a:spLocks/>
          </p:cNvSpPr>
          <p:nvPr/>
        </p:nvSpPr>
        <p:spPr>
          <a:xfrm>
            <a:off x="720821" y="5310055"/>
            <a:ext cx="9144000" cy="7039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400" dirty="0"/>
              <a:t>Desafíos Sociales en Minería </a:t>
            </a:r>
          </a:p>
          <a:p>
            <a:r>
              <a:rPr lang="es-ES" sz="2400" dirty="0"/>
              <a:t>Gold Fields | Cerro Corona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D6FA3D1-1061-E54E-A195-273537DA44A4}"/>
              </a:ext>
            </a:extLst>
          </p:cNvPr>
          <p:cNvSpPr txBox="1">
            <a:spLocks/>
          </p:cNvSpPr>
          <p:nvPr/>
        </p:nvSpPr>
        <p:spPr>
          <a:xfrm>
            <a:off x="750638" y="5910432"/>
            <a:ext cx="9144000" cy="3350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solidFill>
                  <a:schemeClr val="accent3"/>
                </a:solidFill>
              </a:rPr>
              <a:t>Giovanni Rossinelli - Septiembre 2024</a:t>
            </a:r>
          </a:p>
        </p:txBody>
      </p:sp>
    </p:spTree>
    <p:extLst>
      <p:ext uri="{BB962C8B-B14F-4D97-AF65-F5344CB8AC3E}">
        <p14:creationId xmlns:p14="http://schemas.microsoft.com/office/powerpoint/2010/main" val="86489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BC4B74-4D5E-3A44-B596-E799B8011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CFB3A-2111-8948-7374-ECB172048D08}"/>
              </a:ext>
            </a:extLst>
          </p:cNvPr>
          <p:cNvSpPr txBox="1">
            <a:spLocks/>
          </p:cNvSpPr>
          <p:nvPr/>
        </p:nvSpPr>
        <p:spPr>
          <a:xfrm>
            <a:off x="838200" y="51683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Resolución de Conflictos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022433-9AA4-61C4-E76F-C9CD19F9B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422301"/>
              </p:ext>
            </p:extLst>
          </p:nvPr>
        </p:nvGraphicFramePr>
        <p:xfrm>
          <a:off x="767704" y="1463567"/>
          <a:ext cx="7496367" cy="475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Two men standing next to a lake&#10;&#10;Description automatically generated">
            <a:extLst>
              <a:ext uri="{FF2B5EF4-FFF2-40B4-BE49-F238E27FC236}">
                <a16:creationId xmlns:a16="http://schemas.microsoft.com/office/drawing/2014/main" id="{EA6C7BC0-4694-3BE0-6F07-94D091F6DB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96" r="1"/>
          <a:stretch/>
        </p:blipFill>
        <p:spPr>
          <a:xfrm>
            <a:off x="8358809" y="1269375"/>
            <a:ext cx="3833191" cy="49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19B4C17-D0F1-B9B1-9173-13737F9AF49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3234394"/>
              </p:ext>
            </p:extLst>
          </p:nvPr>
        </p:nvGraphicFramePr>
        <p:xfrm>
          <a:off x="1425607" y="1341783"/>
          <a:ext cx="9646584" cy="4935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8E840-554A-30A2-BAA5-8B3EF25CA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1EADB-1796-BA5B-CED4-5D87F4BBD7D6}"/>
              </a:ext>
            </a:extLst>
          </p:cNvPr>
          <p:cNvSpPr txBox="1">
            <a:spLocks/>
          </p:cNvSpPr>
          <p:nvPr/>
        </p:nvSpPr>
        <p:spPr>
          <a:xfrm>
            <a:off x="838200" y="490562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Respuesta y Percepción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074" name="Picture 2" descr="Doubt - Free people icons">
            <a:extLst>
              <a:ext uri="{FF2B5EF4-FFF2-40B4-BE49-F238E27FC236}">
                <a16:creationId xmlns:a16="http://schemas.microsoft.com/office/drawing/2014/main" id="{16A5BA28-1F60-C653-BD47-E8081FE7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58618"/>
            <a:ext cx="871330" cy="8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cono de Práctica Generic Outline Color | Freepik">
            <a:extLst>
              <a:ext uri="{FF2B5EF4-FFF2-40B4-BE49-F238E27FC236}">
                <a16:creationId xmlns:a16="http://schemas.microsoft.com/office/drawing/2014/main" id="{41959F4F-B516-8EBE-373E-1F712FFB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65" y="3405449"/>
            <a:ext cx="807720" cy="8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ust icons for free download | Freepik">
            <a:extLst>
              <a:ext uri="{FF2B5EF4-FFF2-40B4-BE49-F238E27FC236}">
                <a16:creationId xmlns:a16="http://schemas.microsoft.com/office/drawing/2014/main" id="{BF4810FD-CF2D-AEF8-16D0-9CF74131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60" y="4858812"/>
            <a:ext cx="871330" cy="8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BC4B74-4D5E-3A44-B596-E799B8011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CFB3A-2111-8948-7374-ECB172048D08}"/>
              </a:ext>
            </a:extLst>
          </p:cNvPr>
          <p:cNvSpPr txBox="1">
            <a:spLocks/>
          </p:cNvSpPr>
          <p:nvPr/>
        </p:nvSpPr>
        <p:spPr>
          <a:xfrm>
            <a:off x="659091" y="501649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Gestión y Continuidad del Equipo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2A2F93-194D-79AB-05F6-11B7ECECE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976301"/>
              </p:ext>
            </p:extLst>
          </p:nvPr>
        </p:nvGraphicFramePr>
        <p:xfrm>
          <a:off x="659091" y="1040852"/>
          <a:ext cx="10694709" cy="5440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51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4F7553-DDD1-4D63-A656-8BEB04B272C1}"/>
              </a:ext>
            </a:extLst>
          </p:cNvPr>
          <p:cNvGrpSpPr/>
          <p:nvPr/>
        </p:nvGrpSpPr>
        <p:grpSpPr>
          <a:xfrm>
            <a:off x="5278120" y="1067303"/>
            <a:ext cx="6360160" cy="5455307"/>
            <a:chOff x="5278120" y="1067303"/>
            <a:chExt cx="6360160" cy="5455307"/>
          </a:xfrm>
        </p:grpSpPr>
        <p:pic>
          <p:nvPicPr>
            <p:cNvPr id="4100" name="Picture 4" descr="Character Searching Stock Illustrations – 16,610 Character Searching Stock  Illustrations, Vectors &amp; Clipart - Dreamstime">
              <a:extLst>
                <a:ext uri="{FF2B5EF4-FFF2-40B4-BE49-F238E27FC236}">
                  <a16:creationId xmlns:a16="http://schemas.microsoft.com/office/drawing/2014/main" id="{C63618E6-47B8-9797-1120-A044C2FC5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78120" y="1655141"/>
              <a:ext cx="6360160" cy="4867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1C7A39-5F3F-F04C-E6FA-AE19F4C80AFC}"/>
                </a:ext>
              </a:extLst>
            </p:cNvPr>
            <p:cNvSpPr/>
            <p:nvPr/>
          </p:nvSpPr>
          <p:spPr>
            <a:xfrm>
              <a:off x="5671335" y="1067303"/>
              <a:ext cx="5204944" cy="5350510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889AD-77C0-943B-A63F-D537C770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2" y="1655141"/>
            <a:ext cx="6735417" cy="470120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Importancia de las primeras impresiones: </a:t>
            </a:r>
            <a:r>
              <a:rPr lang="es-ES" sz="1600" dirty="0"/>
              <a:t>Inversiones iniciales significativas fomentan confianza y respeto duraderos.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Compromiso y coherencia: </a:t>
            </a:r>
            <a:r>
              <a:rPr lang="es-ES" sz="1600" dirty="0"/>
              <a:t>Mantener promesas es crucial para la integridad y credibilidad continuas.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Negociaciones justas: </a:t>
            </a:r>
            <a:r>
              <a:rPr lang="es-ES" sz="1600" dirty="0"/>
              <a:t>Buscar acuerdos equitativos fortalece las relaciones a largo plazo.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Gestión proactiva de conflictos: </a:t>
            </a:r>
            <a:r>
              <a:rPr lang="es-ES" sz="1600" dirty="0"/>
              <a:t>Los conflictos son oportunidades para mejorar procesos y relaciones.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Respuesta a preocupaciones locales: </a:t>
            </a:r>
            <a:r>
              <a:rPr lang="es-ES" sz="1600" dirty="0"/>
              <a:t>Adaptar operaciones a inquietudes comunitarias construye confianza y colaboración.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Estabilidad del equipo de gestión: </a:t>
            </a:r>
            <a:r>
              <a:rPr lang="es-ES" sz="1600" dirty="0"/>
              <a:t>Un equipo cohesivo mejora la comunicación y sustenta relaciones comunitarias efectivas.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chemeClr val="accent1"/>
                </a:solidFill>
              </a:rPr>
              <a:t>Transferibilidad de estrategias: </a:t>
            </a:r>
            <a:r>
              <a:rPr lang="es-ES" sz="1600" dirty="0"/>
              <a:t>Las prácticas exitosas en Cerro Corona son aplicables en diversos contextos y sectores.</a:t>
            </a: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EBC41-9A99-BF74-3639-44B22C0CD6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379E1B-8B1F-263B-531E-0319A210F2A5}"/>
              </a:ext>
            </a:extLst>
          </p:cNvPr>
          <p:cNvSpPr txBox="1">
            <a:spLocks/>
          </p:cNvSpPr>
          <p:nvPr/>
        </p:nvSpPr>
        <p:spPr>
          <a:xfrm>
            <a:off x="838200" y="851641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Conclusiones Clave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39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42DC-82F5-614B-AB33-6E0B62F8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1169-B5CD-AC46-AF3B-D42C0431F0EB}" type="slidenum">
              <a:rPr lang="en-US" smtClean="0"/>
              <a:t>14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CEFB1E-7EE6-674E-B6C3-B1CD5CAF678E}"/>
              </a:ext>
            </a:extLst>
          </p:cNvPr>
          <p:cNvSpPr txBox="1">
            <a:spLocks/>
          </p:cNvSpPr>
          <p:nvPr/>
        </p:nvSpPr>
        <p:spPr>
          <a:xfrm>
            <a:off x="903515" y="3833495"/>
            <a:ext cx="7324573" cy="21391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7200" dirty="0">
                <a:solidFill>
                  <a:schemeClr val="bg1"/>
                </a:solidFill>
              </a:rPr>
              <a:t>Gracias.</a:t>
            </a:r>
          </a:p>
        </p:txBody>
      </p:sp>
    </p:spTree>
    <p:extLst>
      <p:ext uri="{BB962C8B-B14F-4D97-AF65-F5344CB8AC3E}">
        <p14:creationId xmlns:p14="http://schemas.microsoft.com/office/powerpoint/2010/main" val="328509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21E741D-A371-5B0C-E39F-647C29386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31" b="14202"/>
          <a:stretch/>
        </p:blipFill>
        <p:spPr>
          <a:xfrm>
            <a:off x="-5118" y="0"/>
            <a:ext cx="12197117" cy="570357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7D1805-B328-4EF2-B6FA-91F15D139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15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004B88-7339-51FC-436B-62409A0968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9" y="3143251"/>
            <a:ext cx="12239891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6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C83723A-E264-AC21-95E7-91C2C1F3D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91" b="128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9E134B-BA98-7154-7E73-7B87C264A0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AACE79-87CB-A8EE-FD30-EC9A46B2EC00}"/>
              </a:ext>
            </a:extLst>
          </p:cNvPr>
          <p:cNvSpPr txBox="1">
            <a:spLocks/>
          </p:cNvSpPr>
          <p:nvPr/>
        </p:nvSpPr>
        <p:spPr>
          <a:xfrm>
            <a:off x="659091" y="51683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Premios y Reconocimientos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591A33-F706-FF2A-0708-143B4DEB99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76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38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PE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s-PE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FD2F8C-6781-9A4D-8756-4CD032BB9A5E}"/>
              </a:ext>
            </a:extLst>
          </p:cNvPr>
          <p:cNvSpPr txBox="1">
            <a:spLocks/>
          </p:cNvSpPr>
          <p:nvPr/>
        </p:nvSpPr>
        <p:spPr>
          <a:xfrm>
            <a:off x="913458" y="645503"/>
            <a:ext cx="8078141" cy="51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90000"/>
              </a:lnSpc>
              <a:buClr>
                <a:srgbClr val="002060"/>
              </a:buClr>
              <a:buSzPts val="2160"/>
              <a:buFont typeface="Calibri"/>
              <a:buNone/>
              <a:defRPr sz="2400" b="1">
                <a:solidFill>
                  <a:srgbClr val="002060"/>
                </a:solidFill>
                <a:latin typeface="Calibri"/>
                <a:ea typeface="Calibri"/>
                <a:cs typeface="Calibri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60"/>
              <a:buFont typeface="Calibri"/>
              <a:buNone/>
              <a:tabLst/>
              <a:defRPr/>
            </a:pP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Inversión social voluntaria de Gold Fields en nuestro AID y AII</a:t>
            </a:r>
            <a:endParaRPr kumimoji="0" lang="en-PE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096" y="1020307"/>
            <a:ext cx="723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A19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+ 320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A19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millones de soles invertidos desde el inicio de nuestras </a:t>
            </a:r>
            <a:r>
              <a:rPr kumimoji="0" lang="es-PE" sz="1400" b="0" i="1" u="none" strike="noStrike" kern="0" cap="none" spc="0" normalizeH="0" baseline="0" noProof="0" dirty="0">
                <a:ln>
                  <a:noFill/>
                </a:ln>
                <a:solidFill>
                  <a:srgbClr val="00A19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operaciones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A19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BC437-495A-8246-8ABE-4F316FD045D7}"/>
              </a:ext>
            </a:extLst>
          </p:cNvPr>
          <p:cNvSpPr/>
          <p:nvPr/>
        </p:nvSpPr>
        <p:spPr>
          <a:xfrm>
            <a:off x="1221298" y="2872687"/>
            <a:ext cx="1751821" cy="1875293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6" indent="0" algn="ctr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6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Trabajamos bajo un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26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enfoque multiactor que busca la sostenibilidad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6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 contribuye a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26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mejorar la calidad de vida de las personas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65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 las que impactamos. 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155565" y="3486219"/>
            <a:ext cx="480441" cy="60216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A diagram of a project&#10;&#10;Description automatically generated with medium confidence">
            <a:extLst>
              <a:ext uri="{FF2B5EF4-FFF2-40B4-BE49-F238E27FC236}">
                <a16:creationId xmlns:a16="http://schemas.microsoft.com/office/drawing/2014/main" id="{E8E89DF2-0C74-2AE2-EE42-5CE258F22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9" b="4295"/>
          <a:stretch/>
        </p:blipFill>
        <p:spPr>
          <a:xfrm>
            <a:off x="3818452" y="1389638"/>
            <a:ext cx="7687748" cy="51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5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2">
            <a:extLst>
              <a:ext uri="{FF2B5EF4-FFF2-40B4-BE49-F238E27FC236}">
                <a16:creationId xmlns:a16="http://schemas.microsoft.com/office/drawing/2014/main" id="{3AAFB88B-A973-D050-9C9C-6D72CB875590}"/>
              </a:ext>
            </a:extLst>
          </p:cNvPr>
          <p:cNvSpPr txBox="1"/>
          <p:nvPr/>
        </p:nvSpPr>
        <p:spPr>
          <a:xfrm>
            <a:off x="3199646" y="1418844"/>
            <a:ext cx="2002789" cy="75039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Proyecto de Pistas y Veredas. 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Mejora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accesibilidad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para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peatones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ciudad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Hualgayoc</a:t>
            </a: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6C103BCB-8457-6C76-F96A-0585B40CA27A}"/>
              </a:ext>
            </a:extLst>
          </p:cNvPr>
          <p:cNvSpPr txBox="1"/>
          <p:nvPr/>
        </p:nvSpPr>
        <p:spPr>
          <a:xfrm>
            <a:off x="8701679" y="2602402"/>
            <a:ext cx="2637790" cy="75039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0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Mesa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Di</a:t>
            </a: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á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logo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sobre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Proyecto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Educación.</a:t>
            </a:r>
            <a:r>
              <a:rPr kumimoji="0" sz="1200" b="1" i="0" u="none" strike="noStrike" kern="0" cap="none" spc="1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Capacitación y contratación de 47 docentes del AID para II.EE de inicial, primaria y secundaria de Hualgayoc.</a:t>
            </a: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11F0407D-87A8-DB26-E99D-FBBC3CD5C194}"/>
              </a:ext>
            </a:extLst>
          </p:cNvPr>
          <p:cNvSpPr txBox="1"/>
          <p:nvPr/>
        </p:nvSpPr>
        <p:spPr>
          <a:xfrm>
            <a:off x="8697421" y="3897161"/>
            <a:ext cx="2723515" cy="11240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8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Mejora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200" b="1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Infraestructura</a:t>
            </a:r>
            <a:r>
              <a:rPr kumimoji="0" sz="1200" b="1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Educativa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Tingo</a:t>
            </a:r>
            <a:r>
              <a:rPr kumimoji="0" sz="1200" b="1" i="0" u="none" strike="noStrike" kern="0" cap="none" spc="-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Caserío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Pilancone</a:t>
            </a:r>
            <a:r>
              <a:rPr kumimoji="0" lang="es-PE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s.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Más de 60 estudiantes cuentan con herramientas tecnológicas en aulas interactivas. Más de 120 profesores y alumnos capacitados en correcto uso.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D80B3853-F625-EA4F-D1D5-C64CAF87ACA6}"/>
              </a:ext>
            </a:extLst>
          </p:cNvPr>
          <p:cNvSpPr txBox="1"/>
          <p:nvPr/>
        </p:nvSpPr>
        <p:spPr>
          <a:xfrm>
            <a:off x="8701679" y="5212384"/>
            <a:ext cx="2931825" cy="75103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 marL="12700" marR="5080" lvl="0" indent="0" defTabSz="914400" eaLnBrk="1" fontAlgn="auto" latinLnBrk="0" hangingPunct="1">
              <a:lnSpc>
                <a:spcPct val="1008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8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Fomentamos la formación y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empleabilidad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juvenil</a:t>
            </a: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Más de 104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jóvenes de nuestro AID becados por GF</a:t>
            </a: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y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 egresados con título técnico </a:t>
            </a: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/o </a:t>
            </a:r>
            <a:r>
              <a:rPr kumimoji="0" sz="1200" b="0" i="0" u="none" strike="noStrike" kern="0" cap="none" spc="-1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universitario</a:t>
            </a: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1100" b="0" i="0" u="none" strike="noStrike" kern="0" cap="none" spc="-1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07A435D2-8F51-E031-9EBC-730C18AD8AD6}"/>
              </a:ext>
            </a:extLst>
          </p:cNvPr>
          <p:cNvSpPr txBox="1"/>
          <p:nvPr/>
        </p:nvSpPr>
        <p:spPr>
          <a:xfrm>
            <a:off x="8701679" y="1490578"/>
            <a:ext cx="26377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Proyectos de siembra y cosecha de agua. </a:t>
            </a: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224 microreservorios y 05 cochas beneficiando a más de 160 familias.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7155489D-4B01-97B6-3A4C-C1EB8DEA1B8C}"/>
              </a:ext>
            </a:extLst>
          </p:cNvPr>
          <p:cNvSpPr txBox="1"/>
          <p:nvPr/>
        </p:nvSpPr>
        <p:spPr>
          <a:xfrm>
            <a:off x="3189746" y="5144165"/>
            <a:ext cx="2296654" cy="11356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4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Unidades Básicas de Saneamiento Cuadratura (OXI)</a:t>
            </a:r>
            <a:r>
              <a:rPr kumimoji="0" lang="es-PE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</a:p>
          <a:p>
            <a:pPr marL="12700" marR="5080" lvl="0" indent="0" defTabSz="914400" eaLnBrk="1" fontAlgn="auto" latinLnBrk="0" hangingPunct="1">
              <a:lnSpc>
                <a:spcPct val="1014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126 unidades básicas de saneamiento ejecutadas bajo estrategia multiactor (Ministerio de Vivienda, MDH y GF).</a:t>
            </a:r>
            <a:endParaRPr kumimoji="0" sz="1200" b="0" i="0" u="none" strike="noStrike" kern="0" cap="none" spc="-1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E2E1405F-4B94-40EA-1225-0306C5DE3197}"/>
              </a:ext>
            </a:extLst>
          </p:cNvPr>
          <p:cNvSpPr txBox="1"/>
          <p:nvPr/>
        </p:nvSpPr>
        <p:spPr>
          <a:xfrm>
            <a:off x="3188818" y="3978526"/>
            <a:ext cx="23079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-1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Planta de Tratamiento Asociación Manuel Vásquez.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Más de 20 mil beneficiarios del distribuidos en la zona rural de los distritos de Hualgayoc y Bambamarca.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EBA5E73B-C07C-69D9-833A-D222435A86C8}"/>
              </a:ext>
            </a:extLst>
          </p:cNvPr>
          <p:cNvSpPr txBox="1"/>
          <p:nvPr/>
        </p:nvSpPr>
        <p:spPr>
          <a:xfrm>
            <a:off x="3160205" y="2721318"/>
            <a:ext cx="2457213" cy="936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4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Planta Procesadora de Lácteos. </a:t>
            </a: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Capacidad de procesar hasta 6000 litros por día y contribuye a generar empleo local y mejorar la cadena de producción ganadera.</a:t>
            </a:r>
          </a:p>
        </p:txBody>
      </p:sp>
      <p:pic>
        <p:nvPicPr>
          <p:cNvPr id="46" name="object 13">
            <a:extLst>
              <a:ext uri="{FF2B5EF4-FFF2-40B4-BE49-F238E27FC236}">
                <a16:creationId xmlns:a16="http://schemas.microsoft.com/office/drawing/2014/main" id="{D75EEF6E-EA4F-6423-D8FE-AB11B9D6173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722" y="1314449"/>
            <a:ext cx="1647998" cy="1313608"/>
          </a:xfrm>
          <a:prstGeom prst="rect">
            <a:avLst/>
          </a:prstGeom>
        </p:spPr>
      </p:pic>
      <p:sp>
        <p:nvSpPr>
          <p:cNvPr id="48" name="object 15">
            <a:extLst>
              <a:ext uri="{FF2B5EF4-FFF2-40B4-BE49-F238E27FC236}">
                <a16:creationId xmlns:a16="http://schemas.microsoft.com/office/drawing/2014/main" id="{61DBE6B6-988C-53F7-22C6-B7673A6AF5FE}"/>
              </a:ext>
            </a:extLst>
          </p:cNvPr>
          <p:cNvSpPr/>
          <p:nvPr/>
        </p:nvSpPr>
        <p:spPr>
          <a:xfrm>
            <a:off x="2982905" y="4399245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2"/>
                </a:lnTo>
                <a:lnTo>
                  <a:pt x="120244" y="159061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960796F6-5208-6A1D-83B6-668E66277EBD}"/>
              </a:ext>
            </a:extLst>
          </p:cNvPr>
          <p:cNvSpPr/>
          <p:nvPr/>
        </p:nvSpPr>
        <p:spPr>
          <a:xfrm>
            <a:off x="2982073" y="3105230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1"/>
                </a:lnTo>
                <a:lnTo>
                  <a:pt x="120244" y="159059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BCC0DD6B-4B1A-20D7-8B18-4FFB14FAA683}"/>
              </a:ext>
            </a:extLst>
          </p:cNvPr>
          <p:cNvSpPr/>
          <p:nvPr/>
        </p:nvSpPr>
        <p:spPr>
          <a:xfrm>
            <a:off x="2984908" y="1716015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3"/>
                </a:lnTo>
                <a:lnTo>
                  <a:pt x="120244" y="159061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id="{8C3D228A-C63A-37F5-005B-658CCB10AB31}"/>
              </a:ext>
            </a:extLst>
          </p:cNvPr>
          <p:cNvSpPr/>
          <p:nvPr/>
        </p:nvSpPr>
        <p:spPr>
          <a:xfrm>
            <a:off x="2982073" y="5629392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2"/>
                </a:lnTo>
                <a:lnTo>
                  <a:pt x="120244" y="159061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object 20">
            <a:extLst>
              <a:ext uri="{FF2B5EF4-FFF2-40B4-BE49-F238E27FC236}">
                <a16:creationId xmlns:a16="http://schemas.microsoft.com/office/drawing/2014/main" id="{F04A2CC9-E488-67A0-C847-92B7DE496E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230" y="542544"/>
            <a:ext cx="94713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uFill>
                  <a:solidFill>
                    <a:srgbClr val="00A191"/>
                  </a:solidFill>
                </a:uFill>
              </a:rPr>
              <a:t>Implemen</a:t>
            </a:r>
            <a:r>
              <a:rPr sz="2400" spc="-10" dirty="0"/>
              <a:t>tación</a:t>
            </a:r>
            <a:r>
              <a:rPr sz="2400" spc="-90" dirty="0"/>
              <a:t> </a:t>
            </a:r>
            <a:r>
              <a:rPr sz="2400" dirty="0"/>
              <a:t>de</a:t>
            </a:r>
            <a:r>
              <a:rPr sz="2400" spc="-75" dirty="0"/>
              <a:t> </a:t>
            </a:r>
            <a:r>
              <a:rPr sz="2400" spc="-10" dirty="0"/>
              <a:t>proyectos</a:t>
            </a:r>
            <a:r>
              <a:rPr sz="2400" spc="-70" dirty="0"/>
              <a:t> </a:t>
            </a:r>
            <a:r>
              <a:rPr sz="2400" dirty="0"/>
              <a:t>de</a:t>
            </a:r>
            <a:r>
              <a:rPr sz="2400" spc="-75" dirty="0"/>
              <a:t> </a:t>
            </a:r>
            <a:r>
              <a:rPr sz="2400" dirty="0"/>
              <a:t>desarrollo</a:t>
            </a:r>
            <a:r>
              <a:rPr sz="2400" spc="-80" dirty="0"/>
              <a:t> </a:t>
            </a:r>
            <a:r>
              <a:rPr sz="2400" dirty="0"/>
              <a:t>social</a:t>
            </a:r>
            <a:r>
              <a:rPr sz="2400" spc="-80" dirty="0"/>
              <a:t> </a:t>
            </a:r>
            <a:r>
              <a:rPr sz="2400" spc="-20" dirty="0"/>
              <a:t>2022</a:t>
            </a:r>
            <a:r>
              <a:rPr lang="es-PE" sz="2400" spc="-20" dirty="0"/>
              <a:t> - 2023</a:t>
            </a:r>
            <a:endParaRPr sz="2400" spc="-20" dirty="0"/>
          </a:p>
        </p:txBody>
      </p:sp>
      <p:sp>
        <p:nvSpPr>
          <p:cNvPr id="54" name="object 21">
            <a:extLst>
              <a:ext uri="{FF2B5EF4-FFF2-40B4-BE49-F238E27FC236}">
                <a16:creationId xmlns:a16="http://schemas.microsoft.com/office/drawing/2014/main" id="{88B8D011-4682-172F-B0F6-66B415D83334}"/>
              </a:ext>
            </a:extLst>
          </p:cNvPr>
          <p:cNvSpPr/>
          <p:nvPr/>
        </p:nvSpPr>
        <p:spPr>
          <a:xfrm>
            <a:off x="741731" y="5182385"/>
            <a:ext cx="356186" cy="1133071"/>
          </a:xfrm>
          <a:custGeom>
            <a:avLst/>
            <a:gdLst/>
            <a:ahLst/>
            <a:cxnLst/>
            <a:rect l="l" t="t" r="r" b="b"/>
            <a:pathLst>
              <a:path w="293369" h="1071879">
                <a:moveTo>
                  <a:pt x="293002" y="0"/>
                </a:moveTo>
                <a:lnTo>
                  <a:pt x="77410" y="0"/>
                </a:lnTo>
                <a:lnTo>
                  <a:pt x="47279" y="6083"/>
                </a:lnTo>
                <a:lnTo>
                  <a:pt x="22673" y="22673"/>
                </a:lnTo>
                <a:lnTo>
                  <a:pt x="6083" y="47278"/>
                </a:lnTo>
                <a:lnTo>
                  <a:pt x="0" y="77410"/>
                </a:lnTo>
                <a:lnTo>
                  <a:pt x="0" y="1071776"/>
                </a:lnTo>
                <a:lnTo>
                  <a:pt x="293002" y="1071776"/>
                </a:lnTo>
                <a:lnTo>
                  <a:pt x="293002" y="0"/>
                </a:lnTo>
                <a:close/>
              </a:path>
            </a:pathLst>
          </a:custGeom>
          <a:solidFill>
            <a:srgbClr val="B397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object 22">
            <a:extLst>
              <a:ext uri="{FF2B5EF4-FFF2-40B4-BE49-F238E27FC236}">
                <a16:creationId xmlns:a16="http://schemas.microsoft.com/office/drawing/2014/main" id="{C43A39DC-921A-D8C7-4EBF-86E10E98BC33}"/>
              </a:ext>
            </a:extLst>
          </p:cNvPr>
          <p:cNvSpPr txBox="1"/>
          <p:nvPr/>
        </p:nvSpPr>
        <p:spPr>
          <a:xfrm>
            <a:off x="766246" y="5483236"/>
            <a:ext cx="304800" cy="54673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Salud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57CF6B3D-CE12-DA4C-5705-57CB2A1510A9}"/>
              </a:ext>
            </a:extLst>
          </p:cNvPr>
          <p:cNvSpPr/>
          <p:nvPr/>
        </p:nvSpPr>
        <p:spPr>
          <a:xfrm>
            <a:off x="746226" y="1314448"/>
            <a:ext cx="347554" cy="3653837"/>
          </a:xfrm>
          <a:custGeom>
            <a:avLst/>
            <a:gdLst/>
            <a:ahLst/>
            <a:cxnLst/>
            <a:rect l="l" t="t" r="r" b="b"/>
            <a:pathLst>
              <a:path w="293369" h="3754120">
                <a:moveTo>
                  <a:pt x="293002" y="0"/>
                </a:moveTo>
                <a:lnTo>
                  <a:pt x="77412" y="0"/>
                </a:lnTo>
                <a:lnTo>
                  <a:pt x="47279" y="6083"/>
                </a:lnTo>
                <a:lnTo>
                  <a:pt x="22673" y="22673"/>
                </a:lnTo>
                <a:lnTo>
                  <a:pt x="6083" y="47279"/>
                </a:lnTo>
                <a:lnTo>
                  <a:pt x="0" y="77411"/>
                </a:lnTo>
                <a:lnTo>
                  <a:pt x="0" y="3753775"/>
                </a:lnTo>
                <a:lnTo>
                  <a:pt x="293002" y="3753775"/>
                </a:lnTo>
                <a:lnTo>
                  <a:pt x="293002" y="0"/>
                </a:lnTo>
                <a:close/>
              </a:path>
            </a:pathLst>
          </a:custGeom>
          <a:solidFill>
            <a:srgbClr val="B397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id="{0408ABE4-C4A3-9AD2-D396-B4EEF40CF271}"/>
              </a:ext>
            </a:extLst>
          </p:cNvPr>
          <p:cNvSpPr txBox="1"/>
          <p:nvPr/>
        </p:nvSpPr>
        <p:spPr>
          <a:xfrm>
            <a:off x="757612" y="2653592"/>
            <a:ext cx="304800" cy="143891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Infraestructura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25">
            <a:extLst>
              <a:ext uri="{FF2B5EF4-FFF2-40B4-BE49-F238E27FC236}">
                <a16:creationId xmlns:a16="http://schemas.microsoft.com/office/drawing/2014/main" id="{02DF0E58-4D20-F22C-4D9A-E4D12A3B8137}"/>
              </a:ext>
            </a:extLst>
          </p:cNvPr>
          <p:cNvSpPr/>
          <p:nvPr/>
        </p:nvSpPr>
        <p:spPr>
          <a:xfrm>
            <a:off x="5947491" y="2522185"/>
            <a:ext cx="293370" cy="3754120"/>
          </a:xfrm>
          <a:custGeom>
            <a:avLst/>
            <a:gdLst/>
            <a:ahLst/>
            <a:cxnLst/>
            <a:rect l="l" t="t" r="r" b="b"/>
            <a:pathLst>
              <a:path w="293370" h="3754120">
                <a:moveTo>
                  <a:pt x="293002" y="0"/>
                </a:moveTo>
                <a:lnTo>
                  <a:pt x="77412" y="0"/>
                </a:lnTo>
                <a:lnTo>
                  <a:pt x="47280" y="6083"/>
                </a:lnTo>
                <a:lnTo>
                  <a:pt x="22673" y="22673"/>
                </a:lnTo>
                <a:lnTo>
                  <a:pt x="6083" y="47279"/>
                </a:lnTo>
                <a:lnTo>
                  <a:pt x="0" y="77411"/>
                </a:lnTo>
                <a:lnTo>
                  <a:pt x="0" y="3753776"/>
                </a:lnTo>
                <a:lnTo>
                  <a:pt x="293002" y="3753776"/>
                </a:lnTo>
                <a:lnTo>
                  <a:pt x="293002" y="0"/>
                </a:lnTo>
                <a:close/>
              </a:path>
            </a:pathLst>
          </a:custGeom>
          <a:solidFill>
            <a:srgbClr val="B397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object 26">
            <a:extLst>
              <a:ext uri="{FF2B5EF4-FFF2-40B4-BE49-F238E27FC236}">
                <a16:creationId xmlns:a16="http://schemas.microsoft.com/office/drawing/2014/main" id="{E864BA92-0A5F-45AC-77AE-C9B96A9045D8}"/>
              </a:ext>
            </a:extLst>
          </p:cNvPr>
          <p:cNvSpPr txBox="1"/>
          <p:nvPr/>
        </p:nvSpPr>
        <p:spPr>
          <a:xfrm>
            <a:off x="5948907" y="3921888"/>
            <a:ext cx="304800" cy="97980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Educación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27">
            <a:extLst>
              <a:ext uri="{FF2B5EF4-FFF2-40B4-BE49-F238E27FC236}">
                <a16:creationId xmlns:a16="http://schemas.microsoft.com/office/drawing/2014/main" id="{40561D3B-D500-3C9C-BF68-50C036763AAB}"/>
              </a:ext>
            </a:extLst>
          </p:cNvPr>
          <p:cNvSpPr/>
          <p:nvPr/>
        </p:nvSpPr>
        <p:spPr>
          <a:xfrm>
            <a:off x="5747280" y="1307672"/>
            <a:ext cx="493582" cy="1071880"/>
          </a:xfrm>
          <a:custGeom>
            <a:avLst/>
            <a:gdLst/>
            <a:ahLst/>
            <a:cxnLst/>
            <a:rect l="l" t="t" r="r" b="b"/>
            <a:pathLst>
              <a:path w="293370" h="1071880">
                <a:moveTo>
                  <a:pt x="293002" y="0"/>
                </a:moveTo>
                <a:lnTo>
                  <a:pt x="77410" y="0"/>
                </a:lnTo>
                <a:lnTo>
                  <a:pt x="47278" y="6083"/>
                </a:lnTo>
                <a:lnTo>
                  <a:pt x="22673" y="22673"/>
                </a:lnTo>
                <a:lnTo>
                  <a:pt x="6083" y="47278"/>
                </a:lnTo>
                <a:lnTo>
                  <a:pt x="0" y="77410"/>
                </a:lnTo>
                <a:lnTo>
                  <a:pt x="0" y="1071777"/>
                </a:lnTo>
                <a:lnTo>
                  <a:pt x="293002" y="1071777"/>
                </a:lnTo>
                <a:lnTo>
                  <a:pt x="293002" y="0"/>
                </a:lnTo>
                <a:close/>
              </a:path>
            </a:pathLst>
          </a:custGeom>
          <a:solidFill>
            <a:srgbClr val="B397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object 28">
            <a:extLst>
              <a:ext uri="{FF2B5EF4-FFF2-40B4-BE49-F238E27FC236}">
                <a16:creationId xmlns:a16="http://schemas.microsoft.com/office/drawing/2014/main" id="{3FA1A5D6-4F25-DA3A-7C69-62E30936BE84}"/>
              </a:ext>
            </a:extLst>
          </p:cNvPr>
          <p:cNvSpPr txBox="1"/>
          <p:nvPr/>
        </p:nvSpPr>
        <p:spPr>
          <a:xfrm>
            <a:off x="5858262" y="1347265"/>
            <a:ext cx="316690" cy="896367"/>
          </a:xfrm>
          <a:prstGeom prst="rect">
            <a:avLst/>
          </a:prstGeom>
        </p:spPr>
        <p:txBody>
          <a:bodyPr vert="vert270" wrap="square" lIns="0" tIns="23495" rIns="0" bIns="0" rtlCol="0">
            <a:spAutoFit/>
          </a:bodyPr>
          <a:lstStyle/>
          <a:p>
            <a:pPr marL="12700" marR="5080" lvl="0" indent="15240" defTabSz="914400" eaLnBrk="1" fontAlgn="auto" latinLnBrk="0" hangingPunct="1">
              <a:lnSpc>
                <a:spcPts val="12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Desarrollo 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Productivo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29">
            <a:extLst>
              <a:ext uri="{FF2B5EF4-FFF2-40B4-BE49-F238E27FC236}">
                <a16:creationId xmlns:a16="http://schemas.microsoft.com/office/drawing/2014/main" id="{407E0DAA-2A4D-2126-28A5-9A8A56501BEE}"/>
              </a:ext>
            </a:extLst>
          </p:cNvPr>
          <p:cNvSpPr/>
          <p:nvPr/>
        </p:nvSpPr>
        <p:spPr>
          <a:xfrm>
            <a:off x="8366059" y="4273987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1"/>
                </a:lnTo>
                <a:lnTo>
                  <a:pt x="120246" y="159059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object 30">
            <a:extLst>
              <a:ext uri="{FF2B5EF4-FFF2-40B4-BE49-F238E27FC236}">
                <a16:creationId xmlns:a16="http://schemas.microsoft.com/office/drawing/2014/main" id="{607A80AC-449B-9982-F509-31C7A856E663}"/>
              </a:ext>
            </a:extLst>
          </p:cNvPr>
          <p:cNvSpPr/>
          <p:nvPr/>
        </p:nvSpPr>
        <p:spPr>
          <a:xfrm>
            <a:off x="8371571" y="3074897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2"/>
                </a:lnTo>
                <a:lnTo>
                  <a:pt x="120244" y="159061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object 31">
            <a:extLst>
              <a:ext uri="{FF2B5EF4-FFF2-40B4-BE49-F238E27FC236}">
                <a16:creationId xmlns:a16="http://schemas.microsoft.com/office/drawing/2014/main" id="{4FAB20DB-857E-A661-DF90-0BBC2FB0AC12}"/>
              </a:ext>
            </a:extLst>
          </p:cNvPr>
          <p:cNvSpPr/>
          <p:nvPr/>
        </p:nvSpPr>
        <p:spPr>
          <a:xfrm>
            <a:off x="8359934" y="5613421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2"/>
                </a:lnTo>
                <a:lnTo>
                  <a:pt x="120244" y="159061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bject 32">
            <a:extLst>
              <a:ext uri="{FF2B5EF4-FFF2-40B4-BE49-F238E27FC236}">
                <a16:creationId xmlns:a16="http://schemas.microsoft.com/office/drawing/2014/main" id="{EB69C9EB-2ECC-9EB0-64A1-461782F6ABCB}"/>
              </a:ext>
            </a:extLst>
          </p:cNvPr>
          <p:cNvSpPr/>
          <p:nvPr/>
        </p:nvSpPr>
        <p:spPr>
          <a:xfrm>
            <a:off x="8359933" y="1716016"/>
            <a:ext cx="120650" cy="318135"/>
          </a:xfrm>
          <a:custGeom>
            <a:avLst/>
            <a:gdLst/>
            <a:ahLst/>
            <a:cxnLst/>
            <a:rect l="l" t="t" r="r" b="b"/>
            <a:pathLst>
              <a:path w="120650" h="318135">
                <a:moveTo>
                  <a:pt x="0" y="0"/>
                </a:moveTo>
                <a:lnTo>
                  <a:pt x="0" y="318123"/>
                </a:lnTo>
                <a:lnTo>
                  <a:pt x="120244" y="159062"/>
                </a:lnTo>
                <a:lnTo>
                  <a:pt x="0" y="0"/>
                </a:lnTo>
                <a:close/>
              </a:path>
            </a:pathLst>
          </a:custGeom>
          <a:solidFill>
            <a:srgbClr val="00265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bject 33">
            <a:extLst>
              <a:ext uri="{FF2B5EF4-FFF2-40B4-BE49-F238E27FC236}">
                <a16:creationId xmlns:a16="http://schemas.microsoft.com/office/drawing/2014/main" id="{6A7E17A7-9BBB-E54C-D0B0-C3CB705F987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067415" y="6428920"/>
            <a:ext cx="2444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</a:p>
        </p:txBody>
      </p:sp>
      <p:pic>
        <p:nvPicPr>
          <p:cNvPr id="3" name="Picture 2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DC7DC88B-4A35-97A4-8945-ECB3EFD418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043" y="3835048"/>
            <a:ext cx="1631624" cy="1133238"/>
          </a:xfrm>
          <a:prstGeom prst="round1Rect">
            <a:avLst/>
          </a:prstGeom>
        </p:spPr>
      </p:pic>
      <p:pic>
        <p:nvPicPr>
          <p:cNvPr id="40" name="object 7">
            <a:extLst>
              <a:ext uri="{FF2B5EF4-FFF2-40B4-BE49-F238E27FC236}">
                <a16:creationId xmlns:a16="http://schemas.microsoft.com/office/drawing/2014/main" id="{58CA299B-D1D2-3091-109D-5BA3561CF694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20"/>
          <a:stretch/>
        </p:blipFill>
        <p:spPr>
          <a:xfrm>
            <a:off x="6334499" y="2540688"/>
            <a:ext cx="1804339" cy="2480563"/>
          </a:xfrm>
          <a:prstGeom prst="rect">
            <a:avLst/>
          </a:prstGeom>
        </p:spPr>
      </p:pic>
      <p:pic>
        <p:nvPicPr>
          <p:cNvPr id="5" name="Picture 4" descr="A group of people holding paper&#10;&#10;Description automatically generated">
            <a:extLst>
              <a:ext uri="{FF2B5EF4-FFF2-40B4-BE49-F238E27FC236}">
                <a16:creationId xmlns:a16="http://schemas.microsoft.com/office/drawing/2014/main" id="{2584BF17-AE75-F14B-03D9-50BD362276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008" y="5034722"/>
            <a:ext cx="1804339" cy="1271723"/>
          </a:xfrm>
          <a:prstGeom prst="round1Rect">
            <a:avLst/>
          </a:prstGeom>
        </p:spPr>
      </p:pic>
      <p:pic>
        <p:nvPicPr>
          <p:cNvPr id="24" name="Picture 23" descr="A person standing next to a pond&#10;&#10;Description automatically generated">
            <a:extLst>
              <a:ext uri="{FF2B5EF4-FFF2-40B4-BE49-F238E27FC236}">
                <a16:creationId xmlns:a16="http://schemas.microsoft.com/office/drawing/2014/main" id="{36CC0EDF-AFE2-9150-FB02-F6BFC8D1B9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499" y="1299986"/>
            <a:ext cx="1804338" cy="1092542"/>
          </a:xfrm>
          <a:prstGeom prst="round1Rect">
            <a:avLst/>
          </a:prstGeom>
        </p:spPr>
      </p:pic>
      <p:pic>
        <p:nvPicPr>
          <p:cNvPr id="26" name="Picture 25" descr="A couple of people standing next to a table with milk and cheese&#10;&#10;Description automatically generated">
            <a:extLst>
              <a:ext uri="{FF2B5EF4-FFF2-40B4-BE49-F238E27FC236}">
                <a16:creationId xmlns:a16="http://schemas.microsoft.com/office/drawing/2014/main" id="{B8F40E76-FE1C-E130-F593-469C479BB6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11" t="3060" r="15763" b="10596"/>
          <a:stretch/>
        </p:blipFill>
        <p:spPr>
          <a:xfrm>
            <a:off x="1167141" y="2693139"/>
            <a:ext cx="1636800" cy="1076826"/>
          </a:xfrm>
          <a:prstGeom prst="round1Rect">
            <a:avLst/>
          </a:prstGeom>
        </p:spPr>
      </p:pic>
      <p:pic>
        <p:nvPicPr>
          <p:cNvPr id="28" name="Picture 2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02D0E3C-92DD-0871-9CEF-27DE5642F9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709" y="5168716"/>
            <a:ext cx="1631624" cy="1146740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8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5">
            <a:extLst>
              <a:ext uri="{FF2B5EF4-FFF2-40B4-BE49-F238E27FC236}">
                <a16:creationId xmlns:a16="http://schemas.microsoft.com/office/drawing/2014/main" id="{12BEF201-5B88-32D2-D4BC-BA215C3923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3775306"/>
            <a:ext cx="2136162" cy="2015895"/>
          </a:xfrm>
          <a:prstGeom prst="rect">
            <a:avLst/>
          </a:prstGeom>
        </p:spPr>
      </p:pic>
      <p:sp>
        <p:nvSpPr>
          <p:cNvPr id="53" name="object 20">
            <a:extLst>
              <a:ext uri="{FF2B5EF4-FFF2-40B4-BE49-F238E27FC236}">
                <a16:creationId xmlns:a16="http://schemas.microsoft.com/office/drawing/2014/main" id="{F04A2CC9-E488-67A0-C847-92B7DE496E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230" y="542544"/>
            <a:ext cx="94713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2400" spc="-10" dirty="0">
                <a:uFill>
                  <a:solidFill>
                    <a:srgbClr val="00A191"/>
                  </a:solidFill>
                </a:uFill>
              </a:rPr>
              <a:t>DIC 2023 – Planta de Tratamiento de Agua Potable AMVD</a:t>
            </a:r>
            <a:endParaRPr sz="2400" spc="-20" dirty="0"/>
          </a:p>
        </p:txBody>
      </p:sp>
      <p:pic>
        <p:nvPicPr>
          <p:cNvPr id="4" name="Picture 3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66535829-C3D7-CCD3-DC1E-5C291ED3A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95"/>
          <a:stretch/>
        </p:blipFill>
        <p:spPr>
          <a:xfrm>
            <a:off x="550345" y="1281702"/>
            <a:ext cx="4670770" cy="2432189"/>
          </a:xfrm>
          <a:prstGeom prst="rect">
            <a:avLst/>
          </a:prstGeom>
        </p:spPr>
      </p:pic>
      <p:pic>
        <p:nvPicPr>
          <p:cNvPr id="1028" name="Picture 4" descr="Gold Fields cumple con su compromiso y entrega planta de Agua Potable en  Hualgayoc - El portal de los líderes de opinión">
            <a:extLst>
              <a:ext uri="{FF2B5EF4-FFF2-40B4-BE49-F238E27FC236}">
                <a16:creationId xmlns:a16="http://schemas.microsoft.com/office/drawing/2014/main" id="{7AEFA9C3-F57F-80AC-C58B-B3E0F984D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" t="22982" r="6793"/>
          <a:stretch/>
        </p:blipFill>
        <p:spPr bwMode="auto">
          <a:xfrm>
            <a:off x="556770" y="3861374"/>
            <a:ext cx="4191001" cy="192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F1FA88-FF5F-F6F3-BF3C-70FE8B54337F}"/>
              </a:ext>
            </a:extLst>
          </p:cNvPr>
          <p:cNvGrpSpPr/>
          <p:nvPr/>
        </p:nvGrpSpPr>
        <p:grpSpPr>
          <a:xfrm>
            <a:off x="4876800" y="3861373"/>
            <a:ext cx="4343400" cy="1929828"/>
            <a:chOff x="5655028" y="3861372"/>
            <a:chExt cx="4996744" cy="21943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BC561A-CF07-8C5C-FD3B-33FFBA3B6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896" t="9295" r="19253" b="9295"/>
            <a:stretch/>
          </p:blipFill>
          <p:spPr>
            <a:xfrm>
              <a:off x="5655028" y="3861372"/>
              <a:ext cx="2498372" cy="21943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73321E-DA37-A1C7-F3F0-C032387C2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03" r="26090"/>
            <a:stretch/>
          </p:blipFill>
          <p:spPr>
            <a:xfrm>
              <a:off x="8153400" y="3861372"/>
              <a:ext cx="2498372" cy="219434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C696A4-3B0B-1AC8-5659-1C9FA13039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606" y="1281703"/>
            <a:ext cx="3857594" cy="2432044"/>
          </a:xfrm>
          <a:prstGeom prst="rect">
            <a:avLst/>
          </a:prstGeom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BAB02129-F196-1161-63CC-22DCD01DA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1425516"/>
            <a:ext cx="2136162" cy="20158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1A174E-DC99-8A60-A64D-939D9E18AEFC}"/>
              </a:ext>
            </a:extLst>
          </p:cNvPr>
          <p:cNvSpPr txBox="1"/>
          <p:nvPr/>
        </p:nvSpPr>
        <p:spPr>
          <a:xfrm>
            <a:off x="9964888" y="1878449"/>
            <a:ext cx="1541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002060"/>
                </a:solidFill>
              </a:rPr>
              <a:t>+ de 18 mil  </a:t>
            </a:r>
            <a:r>
              <a:rPr lang="es-PE" sz="1400" b="1" dirty="0">
                <a:solidFill>
                  <a:schemeClr val="bg1"/>
                </a:solidFill>
              </a:rPr>
              <a:t>usuarios beneficiados de Hualgayoc y Bambamarca.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F27C8-85DF-9371-6951-011A149CF2DC}"/>
              </a:ext>
            </a:extLst>
          </p:cNvPr>
          <p:cNvSpPr txBox="1"/>
          <p:nvPr/>
        </p:nvSpPr>
        <p:spPr>
          <a:xfrm>
            <a:off x="10036191" y="4266704"/>
            <a:ext cx="14185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002060"/>
                </a:solidFill>
              </a:rPr>
              <a:t>12.5 millones de soles </a:t>
            </a:r>
            <a:r>
              <a:rPr lang="es-PE" sz="1400" b="1" dirty="0">
                <a:solidFill>
                  <a:schemeClr val="bg1"/>
                </a:solidFill>
              </a:rPr>
              <a:t>de inversión en la Planta AMVD</a:t>
            </a:r>
          </a:p>
        </p:txBody>
      </p:sp>
      <p:sp>
        <p:nvSpPr>
          <p:cNvPr id="21" name="Redondear rectángulo de una esquina 5">
            <a:extLst>
              <a:ext uri="{FF2B5EF4-FFF2-40B4-BE49-F238E27FC236}">
                <a16:creationId xmlns:a16="http://schemas.microsoft.com/office/drawing/2014/main" id="{56293F8D-8224-D866-2804-9F00761118AE}"/>
              </a:ext>
            </a:extLst>
          </p:cNvPr>
          <p:cNvSpPr/>
          <p:nvPr/>
        </p:nvSpPr>
        <p:spPr>
          <a:xfrm>
            <a:off x="550345" y="5938683"/>
            <a:ext cx="8661587" cy="623771"/>
          </a:xfrm>
          <a:prstGeom prst="round1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>
                <a:solidFill>
                  <a:srgbClr val="FFFFFF"/>
                </a:solidFill>
                <a:latin typeface="Calibri" panose="020F0502020204030204"/>
              </a:rPr>
              <a:t>18 localidades atendidas </a:t>
            </a:r>
            <a:r>
              <a:rPr lang="en-US" sz="1400" kern="1200" dirty="0">
                <a:solidFill>
                  <a:srgbClr val="FFFFFF"/>
                </a:solidFill>
                <a:latin typeface="Calibri" panose="020F0502020204030204"/>
              </a:rPr>
              <a:t>por el Sistema de la Planta de Tratamiento de Agua Potable AMVD de </a:t>
            </a:r>
            <a:r>
              <a:rPr lang="en-US" sz="1400" kern="1200" dirty="0" err="1">
                <a:solidFill>
                  <a:srgbClr val="FFFFFF"/>
                </a:solidFill>
                <a:latin typeface="Calibri" panose="020F0502020204030204"/>
              </a:rPr>
              <a:t>los</a:t>
            </a:r>
            <a:r>
              <a:rPr lang="en-US" sz="1400" kern="1200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1400" kern="1200" dirty="0" err="1">
                <a:solidFill>
                  <a:srgbClr val="FFFFFF"/>
                </a:solidFill>
                <a:latin typeface="Calibri" panose="020F0502020204030204"/>
              </a:rPr>
              <a:t>distritos</a:t>
            </a:r>
            <a:r>
              <a:rPr lang="en-US" sz="1400" kern="1200" dirty="0">
                <a:solidFill>
                  <a:srgbClr val="FFFFFF"/>
                </a:solidFill>
                <a:latin typeface="Calibri" panose="020F0502020204030204"/>
              </a:rPr>
              <a:t> de Hualgayoc y </a:t>
            </a:r>
            <a:r>
              <a:rPr lang="en-US" sz="1400" kern="1200" dirty="0" err="1">
                <a:solidFill>
                  <a:srgbClr val="FFFFFF"/>
                </a:solidFill>
                <a:latin typeface="Calibri" panose="020F0502020204030204"/>
              </a:rPr>
              <a:t>Bambamarca</a:t>
            </a:r>
            <a:r>
              <a:rPr lang="en-US" sz="1400" kern="1200" dirty="0">
                <a:solidFill>
                  <a:srgbClr val="FFFFFF"/>
                </a:solidFill>
                <a:latin typeface="Calibri" panose="020F0502020204030204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94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838897-B1EF-0B90-9F79-8E9CE44F7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8" t="8139" r="2537" b="11686"/>
          <a:stretch/>
        </p:blipFill>
        <p:spPr>
          <a:xfrm>
            <a:off x="0" y="0"/>
            <a:ext cx="12192000" cy="71580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B4CAFD-C8B7-45E6-9C52-F7C74337046B}"/>
              </a:ext>
            </a:extLst>
          </p:cNvPr>
          <p:cNvSpPr txBox="1">
            <a:spLocks/>
          </p:cNvSpPr>
          <p:nvPr/>
        </p:nvSpPr>
        <p:spPr>
          <a:xfrm>
            <a:off x="6687672" y="528629"/>
            <a:ext cx="5234198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 vistazo a Gold Fields LTD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DFA0C3-8013-45E1-8421-FA1E2926F42E}"/>
              </a:ext>
            </a:extLst>
          </p:cNvPr>
          <p:cNvSpPr/>
          <p:nvPr/>
        </p:nvSpPr>
        <p:spPr>
          <a:xfrm>
            <a:off x="3974289" y="1145495"/>
            <a:ext cx="7947581" cy="228350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05DD8FF4-4950-4B14-ABD0-ABF3A691E490}"/>
              </a:ext>
            </a:extLst>
          </p:cNvPr>
          <p:cNvSpPr txBox="1">
            <a:spLocks/>
          </p:cNvSpPr>
          <p:nvPr/>
        </p:nvSpPr>
        <p:spPr>
          <a:xfrm>
            <a:off x="4204121" y="1389509"/>
            <a:ext cx="3473827" cy="17994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A19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A19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Datos del Grupo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A1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minas operativas en 5 países, 1 proyecto proximo en iniciar operación .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A191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2.4 millones de 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es-PE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nzas de oro producidas.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A1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23.084 empleados alrededor del mundo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A1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A19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E05BE2-06BA-4C24-B5F7-47D03C7DD7D3}"/>
              </a:ext>
            </a:extLst>
          </p:cNvPr>
          <p:cNvSpPr/>
          <p:nvPr/>
        </p:nvSpPr>
        <p:spPr>
          <a:xfrm>
            <a:off x="7948079" y="1392511"/>
            <a:ext cx="1265269" cy="1028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srgbClr val="00A1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Contribución</a:t>
            </a:r>
            <a:r>
              <a:rPr lang="en-US" sz="1400" b="1" dirty="0">
                <a:solidFill>
                  <a:srgbClr val="00A1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00A1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400" b="1" dirty="0">
                <a:solidFill>
                  <a:srgbClr val="00A1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00A1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región</a:t>
            </a:r>
            <a:r>
              <a:rPr lang="en-US" sz="1400" b="1" dirty="0">
                <a:solidFill>
                  <a:srgbClr val="00A1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la producción del Grupo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rgbClr val="00A19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C24EE2-A887-5D93-C325-852968A979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35" y="1389509"/>
            <a:ext cx="2598122" cy="18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6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2CA734-EF7E-4127-87DF-61FCF190DF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</a:t>
            </a:fld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50F382CB-34C3-552C-78CA-F5F9DF70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8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8F6ACB-8BBC-4AB3-A4AC-A78D97FEED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FC35C8-EE6E-4053-8E93-18EB85B5DCC9}"/>
              </a:ext>
            </a:extLst>
          </p:cNvPr>
          <p:cNvSpPr txBox="1">
            <a:spLocks/>
          </p:cNvSpPr>
          <p:nvPr/>
        </p:nvSpPr>
        <p:spPr>
          <a:xfrm>
            <a:off x="758190" y="458478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Nuestros Índices Globales de Sostenibilidad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47C905E-F786-DC7B-13DE-7B54110EB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990" y="3132632"/>
            <a:ext cx="5597732" cy="20778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12D145-E59B-24B2-91FE-60B531401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94"/>
          <a:stretch/>
        </p:blipFill>
        <p:spPr>
          <a:xfrm>
            <a:off x="758190" y="1289640"/>
            <a:ext cx="10984136" cy="17385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BAFF720-8593-C220-C1F9-9D7D0FFA295A}"/>
              </a:ext>
            </a:extLst>
          </p:cNvPr>
          <p:cNvSpPr txBox="1"/>
          <p:nvPr/>
        </p:nvSpPr>
        <p:spPr>
          <a:xfrm>
            <a:off x="758190" y="3144874"/>
            <a:ext cx="49796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4D4D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Como minera de oro responsable, creemos que podemos crear valor socioeconómico duradero para nuestras comunidades y gobiernos anfitriones. Nuestra visión es ser la empresa minera de oro preferida que ofrezca un valor superior y sostenible y, para lograrlo, contribuimos positivamente directa e indirectamente a 11 ODS para permitir un cambio significativo en nuestro sector.</a:t>
            </a:r>
          </a:p>
        </p:txBody>
      </p:sp>
    </p:spTree>
    <p:extLst>
      <p:ext uri="{BB962C8B-B14F-4D97-AF65-F5344CB8AC3E}">
        <p14:creationId xmlns:p14="http://schemas.microsoft.com/office/powerpoint/2010/main" val="172758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42DC-82F5-614B-AB33-6E0B62F8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1169-B5CD-AC46-AF3B-D42C0431F0EB}" type="slidenum">
              <a:rPr lang="en-US" smtClean="0"/>
              <a:t>5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CEFB1E-7EE6-674E-B6C3-B1CD5CAF678E}"/>
              </a:ext>
            </a:extLst>
          </p:cNvPr>
          <p:cNvSpPr txBox="1">
            <a:spLocks/>
          </p:cNvSpPr>
          <p:nvPr/>
        </p:nvSpPr>
        <p:spPr>
          <a:xfrm>
            <a:off x="985709" y="4917349"/>
            <a:ext cx="9144000" cy="7039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3600" dirty="0">
                <a:solidFill>
                  <a:schemeClr val="bg1"/>
                </a:solidFill>
              </a:rPr>
              <a:t>Gold Fields | Perú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26CE640-DE85-9E4F-941A-B766BDC0AECF}"/>
              </a:ext>
            </a:extLst>
          </p:cNvPr>
          <p:cNvSpPr txBox="1">
            <a:spLocks/>
          </p:cNvSpPr>
          <p:nvPr/>
        </p:nvSpPr>
        <p:spPr>
          <a:xfrm>
            <a:off x="985709" y="5609222"/>
            <a:ext cx="9144000" cy="33501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/>
              <a:t>Cerro Corona I Región Cajamarca</a:t>
            </a:r>
          </a:p>
        </p:txBody>
      </p:sp>
    </p:spTree>
    <p:extLst>
      <p:ext uri="{BB962C8B-B14F-4D97-AF65-F5344CB8AC3E}">
        <p14:creationId xmlns:p14="http://schemas.microsoft.com/office/powerpoint/2010/main" val="38879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535E4EE3-53D3-91EF-32FA-0121275AB3DD}"/>
              </a:ext>
            </a:extLst>
          </p:cNvPr>
          <p:cNvSpPr txBox="1">
            <a:spLocks/>
          </p:cNvSpPr>
          <p:nvPr/>
        </p:nvSpPr>
        <p:spPr>
          <a:xfrm>
            <a:off x="460307" y="1279449"/>
            <a:ext cx="3684309" cy="46878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Cerro Corona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está en la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región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Cajamarca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provincia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y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distrito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Hualgayoc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oficinas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en Lima y Cajamarca.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Minería de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tajo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abierto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Tratamos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minerales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sulfuro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mediante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flotación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para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extraer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concentrado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Exportamos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concentrado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vía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marítima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fundiciones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en Asia y Europa.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Llevamos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16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años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operando en Perú.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>
                <a:schemeClr val="accent3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Ránking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Merco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Empresas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reconoció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dos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años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consecutivos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(2022-2023) como la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tercera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mejor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empresa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minera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en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términos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reputación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en </a:t>
            </a:r>
            <a:r>
              <a:rPr lang="en-US" sz="1400" b="1" dirty="0" err="1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</a:t>
            </a:r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Perú.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94079D-C0B0-449F-E998-C63DBC8D4A0C}"/>
              </a:ext>
            </a:extLst>
          </p:cNvPr>
          <p:cNvSpPr txBox="1">
            <a:spLocks/>
          </p:cNvSpPr>
          <p:nvPr/>
        </p:nvSpPr>
        <p:spPr>
          <a:xfrm>
            <a:off x="659091" y="51683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/>
              <a:t>Cerro Corona en Perú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35" name="Imagen 134">
            <a:extLst>
              <a:ext uri="{FF2B5EF4-FFF2-40B4-BE49-F238E27FC236}">
                <a16:creationId xmlns:a16="http://schemas.microsoft.com/office/drawing/2014/main" id="{9E98A50E-9224-7052-2BCA-FCF98CF8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533" y="5593394"/>
            <a:ext cx="3917246" cy="747776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15CF5AAD-B460-97D9-6C2E-AACCD0D1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399" y="1123815"/>
            <a:ext cx="7464656" cy="4427825"/>
          </a:xfrm>
          <a:prstGeom prst="rect">
            <a:avLst/>
          </a:prstGeom>
        </p:spPr>
      </p:pic>
      <p:pic>
        <p:nvPicPr>
          <p:cNvPr id="5" name="Picture 4" descr="A aerial view of a factory&#10;&#10;Description automatically generated">
            <a:extLst>
              <a:ext uri="{FF2B5EF4-FFF2-40B4-BE49-F238E27FC236}">
                <a16:creationId xmlns:a16="http://schemas.microsoft.com/office/drawing/2014/main" id="{F7EE8DAF-540B-7EDA-7EEF-3E5253C43A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500" y="1441174"/>
            <a:ext cx="2513338" cy="14137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0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BC4B74-4D5E-3A44-B596-E799B8011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CFB3A-2111-8948-7374-ECB172048D08}"/>
              </a:ext>
            </a:extLst>
          </p:cNvPr>
          <p:cNvSpPr txBox="1">
            <a:spLocks/>
          </p:cNvSpPr>
          <p:nvPr/>
        </p:nvSpPr>
        <p:spPr>
          <a:xfrm>
            <a:off x="659091" y="51683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Importancia de las Relaciones Iniciales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9D3F6A-6A56-1726-3202-74332C249DC9}"/>
              </a:ext>
            </a:extLst>
          </p:cNvPr>
          <p:cNvSpPr/>
          <p:nvPr/>
        </p:nvSpPr>
        <p:spPr>
          <a:xfrm>
            <a:off x="2985052" y="1700143"/>
            <a:ext cx="8368748" cy="103367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just"/>
            <a:r>
              <a:rPr lang="es-ES" sz="1800" b="1" dirty="0">
                <a:solidFill>
                  <a:schemeClr val="accent3"/>
                </a:solidFill>
              </a:rPr>
              <a:t>Primeras impresiones: </a:t>
            </a:r>
            <a:r>
              <a:rPr lang="es-ES" sz="1800" dirty="0"/>
              <a:t>Cerro Corona invirtió en proyectos significativos al principio, como la construcción de una escuela y una planta de tratamiento de agua, estableciendo una impresión positiva inicial.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54D03-B8A1-7F0A-5B2F-75DD44CAE119}"/>
              </a:ext>
            </a:extLst>
          </p:cNvPr>
          <p:cNvSpPr/>
          <p:nvPr/>
        </p:nvSpPr>
        <p:spPr>
          <a:xfrm>
            <a:off x="659091" y="3170582"/>
            <a:ext cx="8368748" cy="103367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just"/>
            <a:r>
              <a:rPr lang="es-ES" sz="1800" b="1" dirty="0">
                <a:solidFill>
                  <a:schemeClr val="accent3"/>
                </a:solidFill>
              </a:rPr>
              <a:t>Más allá de las infraestructuras: </a:t>
            </a:r>
            <a:r>
              <a:rPr lang="es-ES" sz="1800" dirty="0"/>
              <a:t>Estas acciones iniciales no solo proporcionaron servicios esenciales, sino que también demostraron un compromiso genuino con el bienestar de la comunidad.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4BC22A-25D8-1E5F-96A9-B2CAA9205F90}"/>
              </a:ext>
            </a:extLst>
          </p:cNvPr>
          <p:cNvSpPr/>
          <p:nvPr/>
        </p:nvSpPr>
        <p:spPr>
          <a:xfrm>
            <a:off x="2985052" y="4641022"/>
            <a:ext cx="8368748" cy="103367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just"/>
            <a:r>
              <a:rPr lang="es-ES" sz="1800" b="1" dirty="0">
                <a:solidFill>
                  <a:schemeClr val="accent3"/>
                </a:solidFill>
              </a:rPr>
              <a:t>Construcción de confianza: </a:t>
            </a:r>
            <a:r>
              <a:rPr lang="es-ES" sz="1800" dirty="0"/>
              <a:t>El esfuerzo por conectar personalmente con los miembros de la comunidad y escuchar sus preocupaciones estableció un depósito de buena voluntad y facilitó futuras interacciones.</a:t>
            </a:r>
            <a:endParaRPr lang="en-US" sz="1800" dirty="0"/>
          </a:p>
        </p:txBody>
      </p:sp>
      <p:pic>
        <p:nvPicPr>
          <p:cNvPr id="4" name="Picture 2" descr="Icono de Confianza Generic color lineal-color | Freepik">
            <a:extLst>
              <a:ext uri="{FF2B5EF4-FFF2-40B4-BE49-F238E27FC236}">
                <a16:creationId xmlns:a16="http://schemas.microsoft.com/office/drawing/2014/main" id="{F769EC74-92C2-729D-CD89-F7019C566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60" y="4459357"/>
            <a:ext cx="1242392" cy="12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ción ambiental - Iconos gratis de educación">
            <a:extLst>
              <a:ext uri="{FF2B5EF4-FFF2-40B4-BE49-F238E27FC236}">
                <a16:creationId xmlns:a16="http://schemas.microsoft.com/office/drawing/2014/main" id="{83CFE3CB-297A-FDCB-E515-13EE2EF9B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2" y="169730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mily - Free people icons">
            <a:extLst>
              <a:ext uri="{FF2B5EF4-FFF2-40B4-BE49-F238E27FC236}">
                <a16:creationId xmlns:a16="http://schemas.microsoft.com/office/drawing/2014/main" id="{5CC0CBE1-8708-B84C-9984-60D1B5BB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688" y="3170582"/>
            <a:ext cx="1033670" cy="10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3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04D5D-F8FC-E44B-9B0D-672C7B3D0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9472861-4113-7625-6784-B9086650D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623609"/>
              </p:ext>
            </p:extLst>
          </p:nvPr>
        </p:nvGraphicFramePr>
        <p:xfrm>
          <a:off x="735496" y="1500809"/>
          <a:ext cx="7125252" cy="4041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1DC6E744-3E0E-2900-7E4E-7D3414EF700A}"/>
              </a:ext>
            </a:extLst>
          </p:cNvPr>
          <p:cNvSpPr txBox="1">
            <a:spLocks/>
          </p:cNvSpPr>
          <p:nvPr/>
        </p:nvSpPr>
        <p:spPr>
          <a:xfrm>
            <a:off x="838200" y="450064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Compromiso y Confianza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CAE6D22C-8C7F-FC49-C7F2-80D49DBB7E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539" y="1361660"/>
            <a:ext cx="3952462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7BCDB-036E-5911-DE90-C9C2B0D43D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346581-45D0-C2CA-EA80-C8C4F26BC776}"/>
              </a:ext>
            </a:extLst>
          </p:cNvPr>
          <p:cNvSpPr txBox="1">
            <a:spLocks/>
          </p:cNvSpPr>
          <p:nvPr/>
        </p:nvSpPr>
        <p:spPr>
          <a:xfrm>
            <a:off x="838199" y="51683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dirty="0"/>
              <a:t>Negociaciones Justas</a:t>
            </a:r>
            <a:endParaRPr kumimoji="0" lang="es-E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87A164-5BB3-706E-4A17-F224A0F40063}"/>
              </a:ext>
            </a:extLst>
          </p:cNvPr>
          <p:cNvGrpSpPr/>
          <p:nvPr/>
        </p:nvGrpSpPr>
        <p:grpSpPr>
          <a:xfrm>
            <a:off x="1901686" y="1501640"/>
            <a:ext cx="8388626" cy="4575030"/>
            <a:chOff x="1232452" y="1469886"/>
            <a:chExt cx="9428922" cy="47346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6AE61BA-ECE2-42A3-B205-1B48E438BEAB}"/>
                </a:ext>
              </a:extLst>
            </p:cNvPr>
            <p:cNvSpPr/>
            <p:nvPr/>
          </p:nvSpPr>
          <p:spPr>
            <a:xfrm>
              <a:off x="1232452" y="1469886"/>
              <a:ext cx="3041374" cy="473469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B7E5D89-3137-3C5F-3DBC-EDBA7210460D}"/>
                </a:ext>
              </a:extLst>
            </p:cNvPr>
            <p:cNvSpPr/>
            <p:nvPr/>
          </p:nvSpPr>
          <p:spPr>
            <a:xfrm>
              <a:off x="4426226" y="1469887"/>
              <a:ext cx="3041374" cy="473469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C3FB5B2-4444-CAC9-AA11-468821664DEF}"/>
                </a:ext>
              </a:extLst>
            </p:cNvPr>
            <p:cNvSpPr/>
            <p:nvPr/>
          </p:nvSpPr>
          <p:spPr>
            <a:xfrm>
              <a:off x="7620000" y="1469887"/>
              <a:ext cx="3041374" cy="473469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A7AC1-FABF-CFF3-BF06-CEFEF862DD0D}"/>
                </a:ext>
              </a:extLst>
            </p:cNvPr>
            <p:cNvSpPr txBox="1"/>
            <p:nvPr/>
          </p:nvSpPr>
          <p:spPr>
            <a:xfrm>
              <a:off x="1436204" y="3580931"/>
              <a:ext cx="2633870" cy="382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b="1" dirty="0">
                  <a:solidFill>
                    <a:schemeClr val="bg1"/>
                  </a:solidFill>
                </a:rPr>
                <a:t>Enfoque en la equidad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F68280-D3BA-CBD0-564C-9BDBDF420A34}"/>
                </a:ext>
              </a:extLst>
            </p:cNvPr>
            <p:cNvSpPr txBox="1"/>
            <p:nvPr/>
          </p:nvSpPr>
          <p:spPr>
            <a:xfrm>
              <a:off x="4528101" y="3580932"/>
              <a:ext cx="3210340" cy="382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b="1" dirty="0">
                  <a:solidFill>
                    <a:schemeClr val="bg1"/>
                  </a:solidFill>
                </a:rPr>
                <a:t>Negociaciones Efectivas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032F38-9223-38A9-C2A9-5438DFF89735}"/>
                </a:ext>
              </a:extLst>
            </p:cNvPr>
            <p:cNvSpPr txBox="1"/>
            <p:nvPr/>
          </p:nvSpPr>
          <p:spPr>
            <a:xfrm>
              <a:off x="7721876" y="3580932"/>
              <a:ext cx="2837622" cy="6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b="1" dirty="0">
                  <a:solidFill>
                    <a:schemeClr val="bg1"/>
                  </a:solidFill>
                </a:rPr>
                <a:t>Impacto de las negociaciones justas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316EC7-6A39-C6D4-7574-79B011110BEB}"/>
                </a:ext>
              </a:extLst>
            </p:cNvPr>
            <p:cNvSpPr txBox="1"/>
            <p:nvPr/>
          </p:nvSpPr>
          <p:spPr>
            <a:xfrm>
              <a:off x="1503293" y="3968008"/>
              <a:ext cx="2499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bg1"/>
                  </a:solidFill>
                </a:rPr>
                <a:t>Negociar de manera justa y razonable, en lugar de minimizar costos a expensas de la comunidad.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2B299-4B1B-7703-3FA5-F98853039DED}"/>
                </a:ext>
              </a:extLst>
            </p:cNvPr>
            <p:cNvSpPr txBox="1"/>
            <p:nvPr/>
          </p:nvSpPr>
          <p:spPr>
            <a:xfrm>
              <a:off x="4557948" y="3930661"/>
              <a:ext cx="2779808" cy="210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bg1"/>
                  </a:solidFill>
                </a:rPr>
                <a:t>Como ejemplo las negociaciones para la compra de tierras con la comunidad de El Tingo ilustran el enfoque de Cerro Corona hacia acuerdos beneficiosos mutuamente, priorizando relaciones a largo plazo sobre ganancias a corto plazo.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E04545-77D8-BF18-9570-610F1AC93232}"/>
                </a:ext>
              </a:extLst>
            </p:cNvPr>
            <p:cNvSpPr txBox="1"/>
            <p:nvPr/>
          </p:nvSpPr>
          <p:spPr>
            <a:xfrm>
              <a:off x="7907406" y="4282959"/>
              <a:ext cx="24996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S" sz="1400" dirty="0">
                  <a:solidFill>
                    <a:schemeClr val="bg1"/>
                  </a:solidFill>
                </a:rPr>
                <a:t>Este enfoque ayudó a establecer una base sólida para una relación constructiva y duradera con la comunidad local.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B67B99-2F88-748E-1AF0-615367ABC47E}"/>
                </a:ext>
              </a:extLst>
            </p:cNvPr>
            <p:cNvGrpSpPr/>
            <p:nvPr/>
          </p:nvGrpSpPr>
          <p:grpSpPr>
            <a:xfrm>
              <a:off x="1835395" y="1789350"/>
              <a:ext cx="1760943" cy="1608192"/>
              <a:chOff x="1835395" y="1789350"/>
              <a:chExt cx="1760943" cy="160819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7CC76FD-C333-36A5-5D2C-0BCB64283084}"/>
                  </a:ext>
                </a:extLst>
              </p:cNvPr>
              <p:cNvSpPr/>
              <p:nvPr/>
            </p:nvSpPr>
            <p:spPr>
              <a:xfrm>
                <a:off x="1835395" y="1789350"/>
                <a:ext cx="1760943" cy="1608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0" name="Picture 2" descr="Igualdad - Iconos gratis de usuario">
                <a:extLst>
                  <a:ext uri="{FF2B5EF4-FFF2-40B4-BE49-F238E27FC236}">
                    <a16:creationId xmlns:a16="http://schemas.microsoft.com/office/drawing/2014/main" id="{3038DA26-599F-7946-7C34-A0D10A0921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086" y="2072598"/>
                <a:ext cx="1281561" cy="1117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9AB48E8-1744-BADC-ECFB-AB28B13673AD}"/>
                </a:ext>
              </a:extLst>
            </p:cNvPr>
            <p:cNvGrpSpPr/>
            <p:nvPr/>
          </p:nvGrpSpPr>
          <p:grpSpPr>
            <a:xfrm>
              <a:off x="4970393" y="1840683"/>
              <a:ext cx="1780884" cy="1605909"/>
              <a:chOff x="4970393" y="1840683"/>
              <a:chExt cx="1780884" cy="160590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FBC3A1B-017D-FEF3-FD8B-2A8D8ACE3573}"/>
                  </a:ext>
                </a:extLst>
              </p:cNvPr>
              <p:cNvSpPr/>
              <p:nvPr/>
            </p:nvSpPr>
            <p:spPr>
              <a:xfrm>
                <a:off x="4970393" y="1840683"/>
                <a:ext cx="1780884" cy="16059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2" name="Picture 4" descr="Deal - Free business icons">
                <a:extLst>
                  <a:ext uri="{FF2B5EF4-FFF2-40B4-BE49-F238E27FC236}">
                    <a16:creationId xmlns:a16="http://schemas.microsoft.com/office/drawing/2014/main" id="{E1807A5D-3AAE-ECDB-7B24-D471B4617E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0511" y="2131264"/>
                <a:ext cx="1320647" cy="1125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E53903F-C6DD-0DF1-FB5E-D95341348009}"/>
                </a:ext>
              </a:extLst>
            </p:cNvPr>
            <p:cNvGrpSpPr/>
            <p:nvPr/>
          </p:nvGrpSpPr>
          <p:grpSpPr>
            <a:xfrm>
              <a:off x="8186530" y="1840684"/>
              <a:ext cx="1822824" cy="1605909"/>
              <a:chOff x="8186530" y="1840684"/>
              <a:chExt cx="1822824" cy="160590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6D7C878-CDAB-C992-5676-536036B74FE6}"/>
                  </a:ext>
                </a:extLst>
              </p:cNvPr>
              <p:cNvSpPr/>
              <p:nvPr/>
            </p:nvSpPr>
            <p:spPr>
              <a:xfrm>
                <a:off x="8186530" y="1840684"/>
                <a:ext cx="1822824" cy="16059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4" name="Picture 6" descr="Justa - Iconos gratis de negocios y finanzas">
                <a:extLst>
                  <a:ext uri="{FF2B5EF4-FFF2-40B4-BE49-F238E27FC236}">
                    <a16:creationId xmlns:a16="http://schemas.microsoft.com/office/drawing/2014/main" id="{2611404E-0E5B-3950-0125-FE1D7F1713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7018" y="2072598"/>
                <a:ext cx="1358811" cy="1197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93408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25"/>
  <p:tag name="MIO_SHOW_DATE" val="False"/>
  <p:tag name="MIO_SHOW_FOOTER" val="False"/>
  <p:tag name="MIO_SHOW_PAGENUMBER" val="False"/>
  <p:tag name="MIO_AVOID_BLANK_LAYOUT" val="True"/>
  <p:tag name="MIO_CD_LAYOUT_VALID_AREA" val="False"/>
  <p:tag name="MIO_EMBED_FONT" val="False"/>
  <p:tag name="MIO_MATCH_COLOR_SCHEME" val="False"/>
  <p:tag name="MIO_NUMBER_OF_VALID_LAYOUTS" val="27"/>
  <p:tag name="MIO_HDS" val="True"/>
  <p:tag name="MIO_SKIPVERSION" val="01.01.0001 00:00:00"/>
  <p:tag name="MIO_EKGUID" val="5298267e-0bc8-4688-a7b6-60884d95df12"/>
  <p:tag name="MIO_UPDATE" val="True"/>
  <p:tag name="MIO_VERSION" val="22.03.2022 04:01:09"/>
  <p:tag name="MIO_DBID" val="B8FCB12D-AF03-49EB-9F79-BB019BE99E1E"/>
  <p:tag name="MIO_LASTDOWNLOADED" val="22.03.2022 13:28:47.120"/>
  <p:tag name="MIO_OBJECTNAME" val="Goldfields"/>
  <p:tag name="MIO_CDID" val="7f207a52-7f41-47ed-8b43-83d08aa00b6a"/>
</p:tagLst>
</file>

<file path=ppt/theme/theme1.xml><?xml version="1.0" encoding="utf-8"?>
<a:theme xmlns:a="http://schemas.openxmlformats.org/drawingml/2006/main" name="Cover Slide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s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r Slide_Gradient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old Fields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Sebbag_Gold Field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B83A2B41-4443-475A-B76E-9B54C8C6DAF1}" vid="{5885722F-3116-4408-9E86-3212AE85CB9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9184</TotalTime>
  <Words>1220</Words>
  <Application>Microsoft Office PowerPoint</Application>
  <PresentationFormat>Widescreen</PresentationFormat>
  <Paragraphs>110</Paragraphs>
  <Slides>19</Slides>
  <Notes>5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Cover Slide</vt:lpstr>
      <vt:lpstr>Text Slides</vt:lpstr>
      <vt:lpstr>Divider Slide_Gradient</vt:lpstr>
      <vt:lpstr>Office Theme</vt:lpstr>
      <vt:lpstr>Gold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Implementación de proyectos de desarrollo social 2022 - 2023</vt:lpstr>
      <vt:lpstr>DIC 2023 – Planta de Tratamiento de Agua Potable AMVD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Candace Bentel</dc:creator>
  <cp:lastModifiedBy>Giovanni Rossinelli</cp:lastModifiedBy>
  <cp:revision>213</cp:revision>
  <dcterms:created xsi:type="dcterms:W3CDTF">2021-12-14T20:23:48Z</dcterms:created>
  <dcterms:modified xsi:type="dcterms:W3CDTF">2024-09-04T07:19:54Z</dcterms:modified>
</cp:coreProperties>
</file>